
<file path=[Content_Types].xml><?xml version="1.0" encoding="utf-8"?>
<Types xmlns="http://schemas.openxmlformats.org/package/2006/content-types">
  <Default Extension="jpeg" ContentType="image/jpeg"/>
  <Default Extension="xlsx" ContentType="application/vnd.openxmlformats-officedocument.spreadsheetml.shee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sldIdLst>
    <p:sldId id="256" r:id="rId4"/>
    <p:sldId id="281" r:id="rId5"/>
    <p:sldId id="282" r:id="rId6"/>
    <p:sldId id="309" r:id="rId7"/>
    <p:sldId id="310" r:id="rId8"/>
    <p:sldId id="311" r:id="rId9"/>
    <p:sldId id="312" r:id="rId10"/>
    <p:sldId id="313" r:id="rId11"/>
    <p:sldId id="339" r:id="rId12"/>
    <p:sldId id="314" r:id="rId13"/>
    <p:sldId id="284" r:id="rId14"/>
    <p:sldId id="273" r:id="rId15"/>
    <p:sldId id="271" r:id="rId16"/>
    <p:sldId id="307" r:id="rId17"/>
    <p:sldId id="308" r:id="rId18"/>
    <p:sldId id="285" r:id="rId19"/>
    <p:sldId id="276" r:id="rId20"/>
    <p:sldId id="319" r:id="rId21"/>
    <p:sldId id="340" r:id="rId22"/>
    <p:sldId id="360" r:id="rId23"/>
    <p:sldId id="320" r:id="rId24"/>
    <p:sldId id="331" r:id="rId25"/>
    <p:sldId id="361" r:id="rId26"/>
    <p:sldId id="315" r:id="rId27"/>
    <p:sldId id="316" r:id="rId28"/>
    <p:sldId id="317" r:id="rId29"/>
    <p:sldId id="318" r:id="rId30"/>
    <p:sldId id="321"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76D"/>
    <a:srgbClr val="9DC0BC"/>
    <a:srgbClr val="E9F5F5"/>
    <a:srgbClr val="3E7871"/>
    <a:srgbClr val="9DD5D6"/>
    <a:srgbClr val="93BBD7"/>
    <a:srgbClr val="0077C1"/>
    <a:srgbClr val="E8E8E8"/>
    <a:srgbClr val="038B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48"/>
      </p:cViewPr>
      <p:guideLst>
        <p:guide orient="horz" pos="2190"/>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93BBD7"/>
            </a:solidFill>
          </c:spPr>
          <c:explosion val="0"/>
          <c:dPt>
            <c:idx val="0"/>
            <c:bubble3D val="0"/>
            <c:spPr>
              <a:solidFill>
                <a:srgbClr val="9DC0BC"/>
              </a:solidFill>
              <a:ln w="19050">
                <a:solidFill>
                  <a:schemeClr val="lt1"/>
                </a:solidFill>
              </a:ln>
              <a:effectLst/>
            </c:spPr>
          </c:dPt>
          <c:dPt>
            <c:idx val="1"/>
            <c:bubble3D val="0"/>
            <c:spPr>
              <a:solidFill>
                <a:srgbClr val="27776D"/>
              </a:solidFill>
              <a:ln w="19050">
                <a:solidFill>
                  <a:schemeClr val="lt1"/>
                </a:solidFill>
              </a:ln>
              <a:effectLst/>
            </c:spPr>
          </c:dPt>
          <c:dPt>
            <c:idx val="2"/>
            <c:bubble3D val="0"/>
            <c:spPr>
              <a:solidFill>
                <a:srgbClr val="9DC0BC"/>
              </a:solidFill>
              <a:ln w="19050">
                <a:solidFill>
                  <a:schemeClr val="lt1"/>
                </a:solidFill>
              </a:ln>
              <a:effectLst/>
            </c:spPr>
          </c:dPt>
          <c:dPt>
            <c:idx val="3"/>
            <c:bubble3D val="0"/>
            <c:spPr>
              <a:solidFill>
                <a:srgbClr val="27776D"/>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615934"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7.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0.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12.xml"/><Relationship Id="rId5" Type="http://schemas.openxmlformats.org/officeDocument/2006/relationships/image" Target="../media/image17.png"/><Relationship Id="rId4" Type="http://schemas.openxmlformats.org/officeDocument/2006/relationships/image" Target="../media/image16.emf"/><Relationship Id="rId3" Type="http://schemas.openxmlformats.org/officeDocument/2006/relationships/image" Target="../media/image15.emf"/><Relationship Id="rId2" Type="http://schemas.openxmlformats.org/officeDocument/2006/relationships/image" Target="../media/image2.emf"/><Relationship Id="rId1" Type="http://schemas.openxmlformats.org/officeDocument/2006/relationships/image" Target="../media/image14.em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13.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15.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1.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4" name="文本框 53"/>
            <p:cNvSpPr txBox="1"/>
            <p:nvPr/>
          </p:nvSpPr>
          <p:spPr>
            <a:xfrm>
              <a:off x="231457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5" name="文本框 54"/>
            <p:cNvSpPr txBox="1"/>
            <p:nvPr/>
          </p:nvSpPr>
          <p:spPr>
            <a:xfrm>
              <a:off x="2895600" y="1723815"/>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5663"/>
          </a:xfrm>
          <a:prstGeom prst="rect">
            <a:avLst/>
          </a:prstGeom>
          <a:noFill/>
        </p:spPr>
        <p:txBody>
          <a:bodyPr wrap="square" rtlCol="0">
            <a:spAutoFit/>
          </a:bodyPr>
          <a:lstStyle/>
          <a:p>
            <a:r>
              <a:rPr lang="zh-CN" altLang="en-US" sz="6000" spc="300" dirty="0">
                <a:latin typeface="方正正黑简体" panose="02000000000000000000" pitchFamily="2" charset="-122"/>
                <a:ea typeface="方正正黑简体" panose="02000000000000000000" pitchFamily="2" charset="-122"/>
                <a:cs typeface="+mn-ea"/>
                <a:sym typeface="+mn-lt"/>
              </a:rPr>
              <a:t>需求变更评审</a:t>
            </a:r>
            <a:endParaRPr lang="zh-CN" altLang="en-US" sz="60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9332"/>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9332"/>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5</a:t>
              </a:r>
              <a:r>
                <a:rPr lang="zh-CN" altLang="en-US" dirty="0">
                  <a:solidFill>
                    <a:schemeClr val="bg1"/>
                  </a:solidFill>
                  <a:cs typeface="+mn-ea"/>
                  <a:sym typeface="+mn-lt"/>
                </a:rPr>
                <a:t>月</a:t>
              </a:r>
              <a:r>
                <a:rPr lang="en-US" altLang="zh-CN" dirty="0">
                  <a:solidFill>
                    <a:schemeClr val="bg1"/>
                  </a:solidFill>
                  <a:cs typeface="+mn-ea"/>
                  <a:sym typeface="+mn-lt"/>
                </a:rPr>
                <a:t>30</a:t>
              </a:r>
              <a:r>
                <a:rPr lang="zh-CN" altLang="en-US" dirty="0">
                  <a:solidFill>
                    <a:schemeClr val="bg1"/>
                  </a:solidFill>
                  <a:cs typeface="+mn-ea"/>
                  <a:sym typeface="+mn-lt"/>
                </a:rPr>
                <a:t>日</a:t>
              </a:r>
              <a:endParaRPr lang="zh-CN" altLang="en-US" dirty="0">
                <a:solidFill>
                  <a:schemeClr val="bg1"/>
                </a:solidFill>
                <a:cs typeface="+mn-ea"/>
                <a:sym typeface="+mn-lt"/>
              </a:endParaRPr>
            </a:p>
          </p:txBody>
        </p:sp>
      </p:grpSp>
      <p:sp>
        <p:nvSpPr>
          <p:cNvPr id="73" name="矩形: 圆角 72"/>
          <p:cNvSpPr/>
          <p:nvPr/>
        </p:nvSpPr>
        <p:spPr>
          <a:xfrm>
            <a:off x="9065986" y="774133"/>
            <a:ext cx="2500322" cy="712583"/>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2456">
        <p:random/>
      </p:transition>
    </mc:Choice>
    <mc:Fallback>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需求变更报告</a:t>
            </a:r>
            <a:endParaRPr lang="zh-CN" altLang="en-US" sz="3200" spc="400" dirty="0">
              <a:solidFill>
                <a:schemeClr val="tx1">
                  <a:lumMod val="85000"/>
                  <a:lumOff val="15000"/>
                </a:schemeClr>
              </a:solidFill>
              <a:cs typeface="+mn-ea"/>
              <a:sym typeface="+mn-lt"/>
            </a:endParaRPr>
          </a:p>
        </p:txBody>
      </p:sp>
      <p:pic>
        <p:nvPicPr>
          <p:cNvPr id="3" name="图片 2" descr="upload_015171402"/>
          <p:cNvPicPr>
            <a:picLocks noChangeAspect="1"/>
          </p:cNvPicPr>
          <p:nvPr/>
        </p:nvPicPr>
        <p:blipFill>
          <a:blip r:embed="rId1"/>
          <a:stretch>
            <a:fillRect/>
          </a:stretch>
        </p:blipFill>
        <p:spPr>
          <a:xfrm>
            <a:off x="6190252" y="1166584"/>
            <a:ext cx="3993711" cy="5307431"/>
          </a:xfrm>
          <a:prstGeom prst="rect">
            <a:avLst/>
          </a:prstGeom>
        </p:spPr>
      </p:pic>
      <p:pic>
        <p:nvPicPr>
          <p:cNvPr id="2" name="图片 1" descr="upload_545312847"/>
          <p:cNvPicPr>
            <a:picLocks noChangeAspect="1"/>
          </p:cNvPicPr>
          <p:nvPr/>
        </p:nvPicPr>
        <p:blipFill>
          <a:blip r:embed="rId2"/>
          <a:stretch>
            <a:fillRect/>
          </a:stretch>
        </p:blipFill>
        <p:spPr>
          <a:xfrm>
            <a:off x="1229643" y="1240152"/>
            <a:ext cx="4298494" cy="5170804"/>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6104">
        <p:random/>
      </p:transition>
    </mc:Choice>
    <mc:Fallback>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367"/>
            <a:ext cx="8422640" cy="1318895"/>
            <a:chOff x="2540000" y="2817367"/>
            <a:chExt cx="8422640" cy="1318895"/>
          </a:xfrm>
        </p:grpSpPr>
        <p:sp>
          <p:nvSpPr>
            <p:cNvPr id="4" name="矩形: 圆角 3"/>
            <p:cNvSpPr/>
            <p:nvPr/>
          </p:nvSpPr>
          <p:spPr>
            <a:xfrm>
              <a:off x="2540000" y="2817367"/>
              <a:ext cx="8422640" cy="131889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76592" y="3092957"/>
              <a:ext cx="6583045"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变更申请及</a:t>
              </a:r>
              <a:r>
                <a:rPr kumimoji="0" lang="en-US" altLang="zh-CN"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CCB</a:t>
              </a: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组织</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03</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224915" y="335915"/>
            <a:ext cx="447167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endParaRPr lang="zh-CN" altLang="en-US" sz="3200" spc="400" dirty="0">
              <a:solidFill>
                <a:schemeClr val="tx1">
                  <a:lumMod val="85000"/>
                  <a:lumOff val="15000"/>
                </a:schemeClr>
              </a:solidFill>
              <a:cs typeface="+mn-ea"/>
              <a:sym typeface="+mn-lt"/>
            </a:endParaRPr>
          </a:p>
        </p:txBody>
      </p:sp>
      <p:grpSp>
        <p:nvGrpSpPr>
          <p:cNvPr id="43" name="组合 42"/>
          <p:cNvGrpSpPr/>
          <p:nvPr/>
        </p:nvGrpSpPr>
        <p:grpSpPr>
          <a:xfrm>
            <a:off x="420106" y="300845"/>
            <a:ext cx="760161" cy="654908"/>
            <a:chOff x="401056" y="200808"/>
            <a:chExt cx="760161" cy="654908"/>
          </a:xfrm>
        </p:grpSpPr>
        <p:sp>
          <p:nvSpPr>
            <p:cNvPr id="44" name="椭圆 4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852805" y="1099820"/>
            <a:ext cx="10481945" cy="922020"/>
          </a:xfrm>
          <a:prstGeom prst="rect">
            <a:avLst/>
          </a:prstGeom>
          <a:noFill/>
        </p:spPr>
        <p:txBody>
          <a:bodyPr wrap="square" rtlCol="0" anchor="t">
            <a:spAutoFit/>
          </a:bodyPr>
          <a:p>
            <a:r>
              <a:rPr lang="en-US" altLang="zh-CN" dirty="0">
                <a:ea typeface="宋体" pitchFamily="2" charset="-122"/>
                <a:sym typeface="+mn-ea"/>
              </a:rPr>
              <a:t>      </a:t>
            </a:r>
            <a:r>
              <a:rPr lang="zh-CN" altLang="en-US" dirty="0">
                <a:ea typeface="宋体" pitchFamily="2" charset="-122"/>
                <a:sym typeface="+mn-ea"/>
              </a:rPr>
              <a:t>我们还邀请了同为常规选题的</a:t>
            </a:r>
            <a:r>
              <a:rPr lang="en-US" altLang="zh-CN" dirty="0">
                <a:ea typeface="宋体" pitchFamily="2" charset="-122"/>
                <a:sym typeface="+mn-ea"/>
              </a:rPr>
              <a:t>G01</a:t>
            </a:r>
            <a:r>
              <a:rPr lang="zh-CN" altLang="en-US" dirty="0">
                <a:ea typeface="宋体" pitchFamily="2" charset="-122"/>
                <a:sym typeface="+mn-ea"/>
              </a:rPr>
              <a:t>小组组长张丁元、</a:t>
            </a:r>
            <a:r>
              <a:rPr lang="en-US" altLang="zh-CN" dirty="0">
                <a:ea typeface="宋体" pitchFamily="2" charset="-122"/>
                <a:sym typeface="+mn-ea"/>
              </a:rPr>
              <a:t>G17</a:t>
            </a:r>
            <a:r>
              <a:rPr lang="zh-CN" altLang="en-US" dirty="0">
                <a:ea typeface="宋体" pitchFamily="2" charset="-122"/>
                <a:sym typeface="+mn-ea"/>
              </a:rPr>
              <a:t>小组组长林婷婷、</a:t>
            </a:r>
            <a:r>
              <a:rPr lang="en-US" altLang="zh-CN" dirty="0">
                <a:ea typeface="宋体" pitchFamily="2" charset="-122"/>
                <a:sym typeface="+mn-ea"/>
              </a:rPr>
              <a:t>G20</a:t>
            </a:r>
            <a:r>
              <a:rPr lang="zh-CN" altLang="en-US" dirty="0">
                <a:ea typeface="宋体" pitchFamily="2" charset="-122"/>
                <a:sym typeface="+mn-ea"/>
              </a:rPr>
              <a:t>小组组长姚毅铭、助教许诺加入我们小组的</a:t>
            </a:r>
            <a:r>
              <a:rPr lang="en-US" altLang="zh-CN" dirty="0">
                <a:ea typeface="宋体" pitchFamily="2" charset="-122"/>
                <a:sym typeface="+mn-ea"/>
              </a:rPr>
              <a:t>CCB</a:t>
            </a:r>
            <a:r>
              <a:rPr lang="zh-CN" altLang="en-US" dirty="0">
                <a:ea typeface="宋体" pitchFamily="2" charset="-122"/>
                <a:sym typeface="+mn-ea"/>
              </a:rPr>
              <a:t>组织，考虑到选题相同</a:t>
            </a:r>
            <a:r>
              <a:rPr lang="zh-CN" altLang="en-US">
                <a:ea typeface="宋体" pitchFamily="2" charset="-122"/>
                <a:sym typeface="+mn-ea"/>
              </a:rPr>
              <a:t>，他们</a:t>
            </a:r>
            <a:r>
              <a:rPr lang="zh-CN" altLang="en-US" dirty="0">
                <a:ea typeface="宋体" pitchFamily="2" charset="-122"/>
                <a:sym typeface="+mn-ea"/>
              </a:rPr>
              <a:t>对应的需求变更一定有自己独到的见解并且会为我们提供宝贵的意见。</a:t>
            </a:r>
            <a:endParaRPr lang="zh-CN" altLang="en-US"/>
          </a:p>
        </p:txBody>
      </p:sp>
      <p:pic>
        <p:nvPicPr>
          <p:cNvPr id="6" name="图片 5"/>
          <p:cNvPicPr>
            <a:picLocks noChangeAspect="1"/>
          </p:cNvPicPr>
          <p:nvPr/>
        </p:nvPicPr>
        <p:blipFill>
          <a:blip r:embed="rId1"/>
          <a:stretch>
            <a:fillRect/>
          </a:stretch>
        </p:blipFill>
        <p:spPr>
          <a:xfrm>
            <a:off x="1900555" y="2165350"/>
            <a:ext cx="7761605" cy="450151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037">
        <p:random/>
      </p:transition>
    </mc:Choice>
    <mc:Fallback>
      <p:transition spd="slow" advTm="303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endParaRPr lang="zh-CN" altLang="en-US" sz="3200" spc="400" dirty="0">
              <a:solidFill>
                <a:schemeClr val="tx1">
                  <a:lumMod val="85000"/>
                  <a:lumOff val="15000"/>
                </a:schemeClr>
              </a:solidFill>
              <a:cs typeface="+mn-ea"/>
              <a:sym typeface="+mn-lt"/>
            </a:endParaRP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1"/>
          <a:stretch>
            <a:fillRect/>
          </a:stretch>
        </p:blipFill>
        <p:spPr>
          <a:xfrm>
            <a:off x="1882140" y="1189990"/>
            <a:ext cx="8780145" cy="509778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916">
        <p:random/>
      </p:transition>
    </mc:Choice>
    <mc:Fallback>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endParaRPr lang="zh-CN" altLang="en-US" sz="3200" spc="400" dirty="0">
              <a:solidFill>
                <a:schemeClr val="tx1">
                  <a:lumMod val="85000"/>
                  <a:lumOff val="15000"/>
                </a:schemeClr>
              </a:solidFill>
              <a:cs typeface="+mn-ea"/>
              <a:sym typeface="+mn-lt"/>
            </a:endParaRP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1"/>
          <p:cNvPicPr>
            <a:picLocks noChangeAspect="1"/>
          </p:cNvPicPr>
          <p:nvPr/>
        </p:nvPicPr>
        <p:blipFill>
          <a:blip r:embed="rId1"/>
          <a:stretch>
            <a:fillRect/>
          </a:stretch>
        </p:blipFill>
        <p:spPr>
          <a:xfrm>
            <a:off x="1759585" y="1167130"/>
            <a:ext cx="8673465" cy="503872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916">
        <p:random/>
      </p:transition>
    </mc:Choice>
    <mc:Fallback>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endParaRPr lang="zh-CN" altLang="en-US" sz="3200" spc="400" dirty="0">
              <a:solidFill>
                <a:schemeClr val="tx1">
                  <a:lumMod val="85000"/>
                  <a:lumOff val="15000"/>
                </a:schemeClr>
              </a:solidFill>
              <a:cs typeface="+mn-ea"/>
              <a:sym typeface="+mn-lt"/>
            </a:endParaRP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1"/>
          <a:stretch>
            <a:fillRect/>
          </a:stretch>
        </p:blipFill>
        <p:spPr>
          <a:xfrm>
            <a:off x="1877695" y="1119505"/>
            <a:ext cx="8576945" cy="497967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916">
        <p:random/>
      </p:transition>
    </mc:Choice>
    <mc:Fallback>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44697"/>
              <a:ext cx="3966213"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需求变更实现</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04</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292251" y="5304615"/>
            <a:ext cx="1218320" cy="1193800"/>
            <a:chOff x="4767139" y="3844295"/>
            <a:chExt cx="1218320" cy="1193800"/>
          </a:xfrm>
        </p:grpSpPr>
        <p:sp>
          <p:nvSpPr>
            <p:cNvPr id="17" name="矩形: 圆角 16"/>
            <p:cNvSpPr/>
            <p:nvPr/>
          </p:nvSpPr>
          <p:spPr>
            <a:xfrm>
              <a:off x="4767139" y="3844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p:cNvPicPr>
              <a:picLocks noChangeAspect="1"/>
            </p:cNvPicPr>
            <p:nvPr/>
          </p:nvPicPr>
          <p:blipFill>
            <a:blip r:embed="rId1" cstate="screen"/>
            <a:stretch>
              <a:fillRect/>
            </a:stretch>
          </p:blipFill>
          <p:spPr>
            <a:xfrm>
              <a:off x="5101369" y="4142767"/>
              <a:ext cx="549859" cy="596856"/>
            </a:xfrm>
            <a:prstGeom prst="rect">
              <a:avLst/>
            </a:prstGeom>
          </p:spPr>
        </p:pic>
      </p:grpSp>
      <p:grpSp>
        <p:nvGrpSpPr>
          <p:cNvPr id="19" name="组合 18"/>
          <p:cNvGrpSpPr/>
          <p:nvPr/>
        </p:nvGrpSpPr>
        <p:grpSpPr>
          <a:xfrm>
            <a:off x="9731654" y="3907615"/>
            <a:ext cx="1218320" cy="1193800"/>
            <a:chOff x="6206542" y="2447295"/>
            <a:chExt cx="1218320" cy="1193800"/>
          </a:xfrm>
        </p:grpSpPr>
        <p:sp>
          <p:nvSpPr>
            <p:cNvPr id="20" name="矩形: 圆角 19"/>
            <p:cNvSpPr/>
            <p:nvPr/>
          </p:nvSpPr>
          <p:spPr>
            <a:xfrm>
              <a:off x="6206542" y="2447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2" cstate="screen"/>
            <a:stretch>
              <a:fillRect/>
            </a:stretch>
          </p:blipFill>
          <p:spPr>
            <a:xfrm>
              <a:off x="6545348" y="2775907"/>
              <a:ext cx="536489" cy="516013"/>
            </a:xfrm>
            <a:prstGeom prst="rect">
              <a:avLst/>
            </a:prstGeom>
          </p:spPr>
        </p:pic>
      </p:grpSp>
      <p:grpSp>
        <p:nvGrpSpPr>
          <p:cNvPr id="22" name="组合 21"/>
          <p:cNvGrpSpPr/>
          <p:nvPr/>
        </p:nvGrpSpPr>
        <p:grpSpPr>
          <a:xfrm>
            <a:off x="8292251" y="3907615"/>
            <a:ext cx="1218320" cy="1193800"/>
            <a:chOff x="4767139" y="2447295"/>
            <a:chExt cx="1218320" cy="1193800"/>
          </a:xfrm>
        </p:grpSpPr>
        <p:sp>
          <p:nvSpPr>
            <p:cNvPr id="23" name="矩形: 圆角 22"/>
            <p:cNvSpPr/>
            <p:nvPr/>
          </p:nvSpPr>
          <p:spPr>
            <a:xfrm>
              <a:off x="4767139" y="2447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p:cNvPicPr>
              <a:picLocks noChangeAspect="1"/>
            </p:cNvPicPr>
            <p:nvPr/>
          </p:nvPicPr>
          <p:blipFill>
            <a:blip r:embed="rId3" cstate="screen"/>
            <a:stretch>
              <a:fillRect/>
            </a:stretch>
          </p:blipFill>
          <p:spPr>
            <a:xfrm>
              <a:off x="5109744" y="2757135"/>
              <a:ext cx="533111" cy="574120"/>
            </a:xfrm>
            <a:prstGeom prst="rect">
              <a:avLst/>
            </a:prstGeom>
          </p:spPr>
        </p:pic>
      </p:grpSp>
      <p:grpSp>
        <p:nvGrpSpPr>
          <p:cNvPr id="25" name="组合 24"/>
          <p:cNvGrpSpPr/>
          <p:nvPr/>
        </p:nvGrpSpPr>
        <p:grpSpPr>
          <a:xfrm>
            <a:off x="9731654" y="5304615"/>
            <a:ext cx="1218320" cy="1193800"/>
            <a:chOff x="6206542" y="3844295"/>
            <a:chExt cx="1218320" cy="1193800"/>
          </a:xfrm>
        </p:grpSpPr>
        <p:sp>
          <p:nvSpPr>
            <p:cNvPr id="26" name="矩形: 圆角 25"/>
            <p:cNvSpPr/>
            <p:nvPr/>
          </p:nvSpPr>
          <p:spPr>
            <a:xfrm>
              <a:off x="6206542" y="3844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a:blip r:embed="rId4" cstate="screen"/>
            <a:stretch>
              <a:fillRect/>
            </a:stretch>
          </p:blipFill>
          <p:spPr>
            <a:xfrm>
              <a:off x="6578834" y="4177315"/>
              <a:ext cx="473737" cy="527760"/>
            </a:xfrm>
            <a:prstGeom prst="rect">
              <a:avLst/>
            </a:prstGeom>
          </p:spPr>
        </p:pic>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配置管理工具</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180465" y="1205230"/>
            <a:ext cx="8767445" cy="460375"/>
          </a:xfrm>
          <a:prstGeom prst="rect">
            <a:avLst/>
          </a:prstGeom>
          <a:noFill/>
        </p:spPr>
        <p:txBody>
          <a:bodyPr wrap="none" rtlCol="0" anchor="t">
            <a:spAutoFit/>
          </a:bodyPr>
          <a:p>
            <a:r>
              <a:rPr lang="en-US" altLang="zh-CN" sz="2400" dirty="0">
                <a:ea typeface="宋体" pitchFamily="2" charset="-122"/>
                <a:sym typeface="+mn-ea"/>
              </a:rPr>
              <a:t>	</a:t>
            </a:r>
            <a:r>
              <a:rPr lang="zh-CN" altLang="en-US" sz="2400" dirty="0">
                <a:ea typeface="宋体" pitchFamily="2" charset="-122"/>
                <a:sym typeface="+mn-ea"/>
              </a:rPr>
              <a:t>在实现需求变更的过程中，我们选用</a:t>
            </a:r>
            <a:r>
              <a:rPr lang="en-US" altLang="zh-CN" sz="2400" dirty="0">
                <a:ea typeface="宋体" pitchFamily="2" charset="-122"/>
                <a:sym typeface="+mn-ea"/>
              </a:rPr>
              <a:t>git</a:t>
            </a:r>
            <a:r>
              <a:rPr lang="zh-CN" altLang="en-US" sz="2400" dirty="0">
                <a:ea typeface="宋体" pitchFamily="2" charset="-122"/>
                <a:sym typeface="+mn-ea"/>
              </a:rPr>
              <a:t>作为配置管理工具</a:t>
            </a:r>
            <a:endParaRPr lang="zh-CN" altLang="en-US" sz="2400" dirty="0">
              <a:ea typeface="宋体" pitchFamily="2" charset="-122"/>
              <a:sym typeface="+mn-ea"/>
            </a:endParaRPr>
          </a:p>
        </p:txBody>
      </p:sp>
      <p:pic>
        <p:nvPicPr>
          <p:cNvPr id="4" name="图片 3" descr="upload_762496909"/>
          <p:cNvPicPr>
            <a:picLocks noChangeAspect="1"/>
          </p:cNvPicPr>
          <p:nvPr/>
        </p:nvPicPr>
        <p:blipFill>
          <a:blip r:embed="rId5"/>
          <a:stretch>
            <a:fillRect/>
          </a:stretch>
        </p:blipFill>
        <p:spPr>
          <a:xfrm>
            <a:off x="1179964" y="2173004"/>
            <a:ext cx="8551821" cy="4124034"/>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421082" y="1135133"/>
            <a:ext cx="10241280" cy="460375"/>
          </a:xfrm>
          <a:prstGeom prst="rect">
            <a:avLst/>
          </a:prstGeom>
          <a:noFill/>
        </p:spPr>
        <p:txBody>
          <a:bodyPr wrap="none" rtlCol="0" anchor="t">
            <a:spAutoFit/>
          </a:bodyPr>
          <a:p>
            <a:pPr algn="l"/>
            <a:r>
              <a:rPr lang="en-US" altLang="zh-CN" sz="2400" dirty="0">
                <a:ea typeface="宋体" pitchFamily="2" charset="-122"/>
                <a:sym typeface="+mn-ea"/>
              </a:rPr>
              <a:t>	</a:t>
            </a:r>
            <a:r>
              <a:rPr lang="zh-CN" altLang="en-US" sz="2400" dirty="0">
                <a:ea typeface="宋体" pitchFamily="2" charset="-122"/>
                <a:sym typeface="+mn-ea"/>
              </a:rPr>
              <a:t>确定需求变更后，对相关的需求文档进行更新。如：测试用例更新。</a:t>
            </a:r>
            <a:endParaRPr lang="zh-CN" altLang="en-US" sz="2400" dirty="0">
              <a:ea typeface="宋体" pitchFamily="2" charset="-122"/>
              <a:sym typeface="+mn-ea"/>
            </a:endParaRPr>
          </a:p>
        </p:txBody>
      </p:sp>
      <p:pic>
        <p:nvPicPr>
          <p:cNvPr id="3" name="图片 2" descr="upload_250683320"/>
          <p:cNvPicPr>
            <a:picLocks noChangeAspect="1"/>
          </p:cNvPicPr>
          <p:nvPr/>
        </p:nvPicPr>
        <p:blipFill>
          <a:blip r:embed="rId1"/>
          <a:stretch>
            <a:fillRect/>
          </a:stretch>
        </p:blipFill>
        <p:spPr>
          <a:xfrm>
            <a:off x="-210291" y="2278149"/>
            <a:ext cx="5537655" cy="2359929"/>
          </a:xfrm>
          <a:prstGeom prst="rect">
            <a:avLst/>
          </a:prstGeom>
        </p:spPr>
      </p:pic>
      <p:pic>
        <p:nvPicPr>
          <p:cNvPr id="8" name="图片 7" descr="upload_028509327"/>
          <p:cNvPicPr>
            <a:picLocks noChangeAspect="1"/>
          </p:cNvPicPr>
          <p:nvPr/>
        </p:nvPicPr>
        <p:blipFill>
          <a:blip r:embed="rId2"/>
          <a:stretch>
            <a:fillRect/>
          </a:stretch>
        </p:blipFill>
        <p:spPr>
          <a:xfrm>
            <a:off x="5128756" y="1834202"/>
            <a:ext cx="7068104" cy="460303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376" y="1353436"/>
            <a:ext cx="3675165" cy="461665"/>
          </a:xfrm>
          <a:prstGeom prst="rect">
            <a:avLst/>
          </a:prstGeom>
          <a:noFill/>
          <a:ln w="9525">
            <a:noFill/>
          </a:ln>
        </p:spPr>
        <p:txBody>
          <a:bodyPr wrap="square">
            <a:spAutoFit/>
          </a:bodyPr>
          <a:p>
            <a:pPr algn="ctr"/>
            <a:r>
              <a:rPr lang="zh-CN" altLang="en-US" sz="2400" b="1" dirty="0">
                <a:solidFill>
                  <a:schemeClr val="tx1"/>
                </a:solidFill>
                <a:ea typeface="宋体" pitchFamily="2" charset="-122"/>
              </a:rPr>
              <a:t>用户手册更新</a:t>
            </a:r>
            <a:endParaRPr lang="zh-CN" altLang="en-US" sz="2400" b="1" dirty="0">
              <a:solidFill>
                <a:schemeClr val="tx1"/>
              </a:solidFill>
              <a:ea typeface="宋体" pitchFamily="2" charset="-122"/>
            </a:endParaRPr>
          </a:p>
        </p:txBody>
      </p:sp>
      <p:pic>
        <p:nvPicPr>
          <p:cNvPr id="7" name="图片 6" descr="upload_525981952"/>
          <p:cNvPicPr>
            <a:picLocks noChangeAspect="1"/>
          </p:cNvPicPr>
          <p:nvPr/>
        </p:nvPicPr>
        <p:blipFill>
          <a:blip r:embed="rId1"/>
          <a:stretch>
            <a:fillRect/>
          </a:stretch>
        </p:blipFill>
        <p:spPr>
          <a:xfrm>
            <a:off x="93463" y="1892616"/>
            <a:ext cx="5689531" cy="2359929"/>
          </a:xfrm>
          <a:prstGeom prst="rect">
            <a:avLst/>
          </a:prstGeom>
        </p:spPr>
      </p:pic>
      <p:pic>
        <p:nvPicPr>
          <p:cNvPr id="3" name="图片 2" descr="upload_043294150"/>
          <p:cNvPicPr>
            <a:picLocks noChangeAspect="1"/>
          </p:cNvPicPr>
          <p:nvPr/>
        </p:nvPicPr>
        <p:blipFill>
          <a:blip r:embed="rId2"/>
          <a:stretch>
            <a:fillRect/>
          </a:stretch>
        </p:blipFill>
        <p:spPr>
          <a:xfrm>
            <a:off x="6084317" y="0"/>
            <a:ext cx="5467558" cy="6858000"/>
          </a:xfrm>
          <a:prstGeom prst="rect">
            <a:avLst/>
          </a:prstGeom>
        </p:spPr>
      </p:pic>
      <p:sp>
        <p:nvSpPr>
          <p:cNvPr id="4" name="文本框 3"/>
          <p:cNvSpPr txBox="1"/>
          <p:nvPr userDrawn="1"/>
        </p:nvSpPr>
        <p:spPr>
          <a:xfrm>
            <a:off x="175242" y="4147400"/>
            <a:ext cx="5841408" cy="2651999"/>
          </a:xfrm>
          <a:prstGeom prst="rect">
            <a:avLst/>
          </a:prstGeom>
        </p:spPr>
        <p:txBody>
          <a:bodyPr wrap="square" rtlCol="0">
            <a:noAutofit/>
          </a:bodyPr>
          <a:p>
            <a:r>
              <a:rPr lang="en-US" b="0" u="none">
                <a:latin typeface="Calibri" charset="0"/>
                <a:ea typeface="Calibri" charset="0"/>
              </a:rPr>
              <a:t>1.</a:t>
            </a:r>
            <a:r>
              <a:rPr lang="en-US" b="0" u="none">
                <a:latin typeface="Times New Roman" panose="02020603050405020304" charset="0"/>
                <a:ea typeface="Calibri" charset="0"/>
              </a:rPr>
              <a:t>     </a:t>
            </a:r>
            <a:r>
              <a:rPr lang="zh-CN" b="0" u="none">
                <a:latin typeface="Calibri" charset="0"/>
                <a:ea typeface="宋体" charset="0"/>
              </a:rPr>
              <a:t>查看自己的消息。右上角会有消息条数显示，提醒用户有多少消息未读。</a:t>
            </a:r>
            <a:r>
              <a:rPr lang="en-US" b="0" u="none">
                <a:latin typeface="Calibri" charset="0"/>
                <a:ea typeface="Calibri" charset="0"/>
              </a:rPr>
              <a:t>2.</a:t>
            </a:r>
            <a:r>
              <a:rPr lang="en-US" b="0" u="none">
                <a:latin typeface="Times New Roman" panose="02020603050405020304" charset="0"/>
                <a:ea typeface="Calibri" charset="0"/>
              </a:rPr>
              <a:t>     </a:t>
            </a:r>
            <a:r>
              <a:rPr lang="zh-CN" b="0" u="none">
                <a:latin typeface="Calibri" charset="0"/>
                <a:ea typeface="宋体" charset="0"/>
              </a:rPr>
              <a:t>全部已读按钮，点击可以将未读消息标记为全部已读，省去垃圾信息的观看时间。</a:t>
            </a:r>
            <a:r>
              <a:rPr lang="en-US" b="0" u="none">
                <a:latin typeface="Calibri" charset="0"/>
                <a:ea typeface="Calibri" charset="0"/>
              </a:rPr>
              <a:t>3.</a:t>
            </a:r>
            <a:r>
              <a:rPr lang="en-US" b="0" u="none">
                <a:latin typeface="Times New Roman" panose="02020603050405020304" charset="0"/>
                <a:ea typeface="Calibri" charset="0"/>
              </a:rPr>
              <a:t>     </a:t>
            </a:r>
            <a:r>
              <a:rPr lang="zh-CN" b="0" u="none">
                <a:latin typeface="Calibri" charset="0"/>
                <a:ea typeface="宋体" charset="0"/>
              </a:rPr>
              <a:t>新消息用淡蓝色的框提示，提醒用户为新消息。可以提示别人的关注、新的回复、新的评论、新的私聊消息等等。</a:t>
            </a:r>
            <a:r>
              <a:rPr lang="en-US" b="0" u="none">
                <a:latin typeface="Calibri" charset="0"/>
                <a:ea typeface="Calibri" charset="0"/>
              </a:rPr>
              <a:t>4.</a:t>
            </a:r>
            <a:r>
              <a:rPr lang="en-US" b="0" u="none">
                <a:latin typeface="Times New Roman" panose="02020603050405020304" charset="0"/>
                <a:ea typeface="Calibri" charset="0"/>
              </a:rPr>
              <a:t>     </a:t>
            </a:r>
            <a:r>
              <a:rPr lang="zh-CN" b="0" u="none">
                <a:latin typeface="Calibri" charset="0"/>
                <a:ea typeface="宋体" charset="0"/>
              </a:rPr>
              <a:t>当消息已读时，消息的显示框有淡蓝色变为白色提示用户该消息已读。</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6108" y="-2181679"/>
            <a:ext cx="4363358" cy="43633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99455" y="356507"/>
            <a:ext cx="1326144" cy="1326144"/>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2112402" y="975030"/>
            <a:ext cx="3315942" cy="877799"/>
            <a:chOff x="2112402" y="975030"/>
            <a:chExt cx="3315942" cy="877799"/>
          </a:xfrm>
        </p:grpSpPr>
        <p:sp>
          <p:nvSpPr>
            <p:cNvPr id="5" name="矩形: 圆角 4"/>
            <p:cNvSpPr/>
            <p:nvPr/>
          </p:nvSpPr>
          <p:spPr>
            <a:xfrm>
              <a:off x="2112402" y="975030"/>
              <a:ext cx="3315942" cy="877799"/>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2417716" y="1059986"/>
              <a:ext cx="1232264" cy="707886"/>
            </a:xfrm>
            <a:prstGeom prst="rect">
              <a:avLst/>
            </a:prstGeom>
            <a:noFill/>
          </p:spPr>
          <p:txBody>
            <a:bodyPr wrap="squar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目录</a:t>
              </a:r>
              <a:endParaRPr lang="zh-CN" altLang="en-US" sz="4000" dirty="0">
                <a:solidFill>
                  <a:schemeClr val="bg1"/>
                </a:solidFill>
                <a:effectLst>
                  <a:outerShdw blurRad="38100" dist="38100" dir="2700000" algn="tl">
                    <a:srgbClr val="000000">
                      <a:alpha val="43137"/>
                    </a:srgbClr>
                  </a:outerShdw>
                </a:effectLst>
                <a:cs typeface="+mn-ea"/>
                <a:sym typeface="+mn-lt"/>
              </a:endParaRPr>
            </a:p>
          </p:txBody>
        </p:sp>
        <p:cxnSp>
          <p:nvCxnSpPr>
            <p:cNvPr id="8" name="直接连接符 7"/>
            <p:cNvCxnSpPr/>
            <p:nvPr/>
          </p:nvCxnSpPr>
          <p:spPr>
            <a:xfrm flipV="1">
              <a:off x="3649980" y="1190914"/>
              <a:ext cx="123825" cy="49173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00121" y="1280269"/>
              <a:ext cx="1628223" cy="369332"/>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CONTENTES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12" name="组合 11"/>
          <p:cNvGrpSpPr/>
          <p:nvPr/>
        </p:nvGrpSpPr>
        <p:grpSpPr>
          <a:xfrm>
            <a:off x="1190134" y="2579047"/>
            <a:ext cx="952500" cy="584775"/>
            <a:chOff x="6762561" y="1160797"/>
            <a:chExt cx="952500" cy="584775"/>
          </a:xfrm>
        </p:grpSpPr>
        <p:sp>
          <p:nvSpPr>
            <p:cNvPr id="13" name="矩形 12"/>
            <p:cNvSpPr/>
            <p:nvPr/>
          </p:nvSpPr>
          <p:spPr>
            <a:xfrm>
              <a:off x="6762561" y="11972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776D"/>
                </a:solidFill>
                <a:cs typeface="+mn-ea"/>
                <a:sym typeface="+mn-lt"/>
              </a:endParaRPr>
            </a:p>
          </p:txBody>
        </p:sp>
        <p:sp>
          <p:nvSpPr>
            <p:cNvPr id="14" name="文本框 13"/>
            <p:cNvSpPr txBox="1"/>
            <p:nvPr/>
          </p:nvSpPr>
          <p:spPr>
            <a:xfrm>
              <a:off x="6787961" y="1160797"/>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01</a:t>
              </a:r>
              <a:endParaRPr lang="zh-CN" altLang="en-US" sz="3200" dirty="0">
                <a:solidFill>
                  <a:srgbClr val="27776D"/>
                </a:solidFill>
                <a:cs typeface="+mn-ea"/>
                <a:sym typeface="+mn-lt"/>
              </a:endParaRPr>
            </a:p>
          </p:txBody>
        </p:sp>
      </p:grpSp>
      <p:sp>
        <p:nvSpPr>
          <p:cNvPr id="16" name="文本框 15"/>
          <p:cNvSpPr txBox="1"/>
          <p:nvPr/>
        </p:nvSpPr>
        <p:spPr>
          <a:xfrm>
            <a:off x="2417716" y="245621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需求变更申请</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grpSp>
        <p:nvGrpSpPr>
          <p:cNvPr id="24" name="组合 23"/>
          <p:cNvGrpSpPr/>
          <p:nvPr/>
        </p:nvGrpSpPr>
        <p:grpSpPr>
          <a:xfrm>
            <a:off x="6315380" y="2567790"/>
            <a:ext cx="952500" cy="584775"/>
            <a:chOff x="6762561" y="2351806"/>
            <a:chExt cx="952500" cy="584775"/>
          </a:xfrm>
        </p:grpSpPr>
        <p:sp>
          <p:nvSpPr>
            <p:cNvPr id="25" name="矩形 24"/>
            <p:cNvSpPr/>
            <p:nvPr/>
          </p:nvSpPr>
          <p:spPr>
            <a:xfrm>
              <a:off x="6762561" y="2399546"/>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6" name="文本框 25"/>
            <p:cNvSpPr txBox="1"/>
            <p:nvPr/>
          </p:nvSpPr>
          <p:spPr>
            <a:xfrm>
              <a:off x="6785507" y="2351806"/>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02</a:t>
              </a:r>
              <a:endParaRPr lang="zh-CN" altLang="en-US" sz="3200" dirty="0">
                <a:solidFill>
                  <a:srgbClr val="27776D"/>
                </a:solidFill>
                <a:cs typeface="+mn-ea"/>
                <a:sym typeface="+mn-lt"/>
              </a:endParaRPr>
            </a:p>
          </p:txBody>
        </p:sp>
      </p:grpSp>
      <p:sp>
        <p:nvSpPr>
          <p:cNvPr id="28" name="文本框 27"/>
          <p:cNvSpPr txBox="1"/>
          <p:nvPr/>
        </p:nvSpPr>
        <p:spPr>
          <a:xfrm>
            <a:off x="7542962" y="245621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需求变更分析</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grpSp>
        <p:nvGrpSpPr>
          <p:cNvPr id="30" name="组合 29"/>
          <p:cNvGrpSpPr/>
          <p:nvPr/>
        </p:nvGrpSpPr>
        <p:grpSpPr>
          <a:xfrm>
            <a:off x="1190134" y="3794849"/>
            <a:ext cx="952500" cy="584775"/>
            <a:chOff x="6762561" y="3550725"/>
            <a:chExt cx="952500" cy="584775"/>
          </a:xfrm>
        </p:grpSpPr>
        <p:sp>
          <p:nvSpPr>
            <p:cNvPr id="31" name="矩形 30"/>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2" name="文本框 31"/>
            <p:cNvSpPr txBox="1"/>
            <p:nvPr/>
          </p:nvSpPr>
          <p:spPr>
            <a:xfrm>
              <a:off x="6785507" y="3550725"/>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03</a:t>
              </a:r>
              <a:endParaRPr lang="zh-CN" altLang="en-US" sz="3200" dirty="0">
                <a:solidFill>
                  <a:srgbClr val="27776D"/>
                </a:solidFill>
                <a:cs typeface="+mn-ea"/>
                <a:sym typeface="+mn-lt"/>
              </a:endParaRPr>
            </a:p>
          </p:txBody>
        </p:sp>
      </p:grpSp>
      <p:sp>
        <p:nvSpPr>
          <p:cNvPr id="34" name="文本框 33"/>
          <p:cNvSpPr txBox="1"/>
          <p:nvPr/>
        </p:nvSpPr>
        <p:spPr>
          <a:xfrm>
            <a:off x="2417715" y="3686626"/>
            <a:ext cx="3892757" cy="1200329"/>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变更申请及</a:t>
            </a:r>
            <a:r>
              <a:rPr lang="en-US" altLang="zh-CN" sz="3600" spc="400" dirty="0">
                <a:solidFill>
                  <a:srgbClr val="27776D"/>
                </a:solidFill>
                <a:effectLst>
                  <a:outerShdw blurRad="76200" dist="38100" dir="5400000" algn="t" rotWithShape="0">
                    <a:prstClr val="black">
                      <a:alpha val="22000"/>
                    </a:prstClr>
                  </a:outerShdw>
                </a:effectLst>
                <a:cs typeface="+mn-ea"/>
                <a:sym typeface="+mn-lt"/>
              </a:rPr>
              <a:t>CCB</a:t>
            </a:r>
            <a:r>
              <a:rPr lang="zh-CN" altLang="en-US" sz="3600" spc="400" dirty="0">
                <a:solidFill>
                  <a:srgbClr val="27776D"/>
                </a:solidFill>
                <a:effectLst>
                  <a:outerShdw blurRad="76200" dist="38100" dir="5400000" algn="t" rotWithShape="0">
                    <a:prstClr val="black">
                      <a:alpha val="22000"/>
                    </a:prstClr>
                  </a:outerShdw>
                </a:effectLst>
                <a:cs typeface="+mn-ea"/>
                <a:sym typeface="+mn-lt"/>
              </a:rPr>
              <a:t>组织</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grpSp>
        <p:nvGrpSpPr>
          <p:cNvPr id="36" name="组合 35"/>
          <p:cNvGrpSpPr/>
          <p:nvPr/>
        </p:nvGrpSpPr>
        <p:grpSpPr>
          <a:xfrm>
            <a:off x="6338326" y="3794848"/>
            <a:ext cx="952500" cy="584775"/>
            <a:chOff x="6762561" y="4752991"/>
            <a:chExt cx="952500" cy="584775"/>
          </a:xfrm>
        </p:grpSpPr>
        <p:sp>
          <p:nvSpPr>
            <p:cNvPr id="37" name="矩形 36"/>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8" name="文本框 37"/>
            <p:cNvSpPr txBox="1"/>
            <p:nvPr/>
          </p:nvSpPr>
          <p:spPr>
            <a:xfrm>
              <a:off x="6786937" y="4752991"/>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04</a:t>
              </a:r>
              <a:endParaRPr lang="zh-CN" altLang="en-US" sz="3200" dirty="0">
                <a:solidFill>
                  <a:srgbClr val="27776D"/>
                </a:solidFill>
                <a:cs typeface="+mn-ea"/>
                <a:sym typeface="+mn-lt"/>
              </a:endParaRPr>
            </a:p>
          </p:txBody>
        </p:sp>
      </p:grpSp>
      <p:sp>
        <p:nvSpPr>
          <p:cNvPr id="40" name="文本框 39"/>
          <p:cNvSpPr txBox="1"/>
          <p:nvPr/>
        </p:nvSpPr>
        <p:spPr>
          <a:xfrm>
            <a:off x="7565908" y="3686624"/>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需求变更实现</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sp>
        <p:nvSpPr>
          <p:cNvPr id="42" name="椭圆 41"/>
          <p:cNvSpPr/>
          <p:nvPr/>
        </p:nvSpPr>
        <p:spPr>
          <a:xfrm>
            <a:off x="10299343" y="5470946"/>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11660072" y="4507969"/>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9983151" y="5171760"/>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1218127" y="5365513"/>
            <a:ext cx="952500" cy="583565"/>
            <a:chOff x="6762561" y="3550725"/>
            <a:chExt cx="952500" cy="583565"/>
          </a:xfrm>
        </p:grpSpPr>
        <p:sp>
          <p:nvSpPr>
            <p:cNvPr id="55" name="矩形 54"/>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56" name="文本框 55"/>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05</a:t>
              </a:r>
              <a:endParaRPr lang="zh-CN" altLang="en-US" sz="3200" dirty="0">
                <a:solidFill>
                  <a:srgbClr val="27776D"/>
                </a:solidFill>
                <a:cs typeface="+mn-ea"/>
                <a:sym typeface="+mn-lt"/>
              </a:endParaRPr>
            </a:p>
          </p:txBody>
        </p:sp>
      </p:grpSp>
      <p:sp>
        <p:nvSpPr>
          <p:cNvPr id="57" name="文本框 56"/>
          <p:cNvSpPr txBox="1"/>
          <p:nvPr/>
        </p:nvSpPr>
        <p:spPr>
          <a:xfrm>
            <a:off x="2445709" y="525728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参考资料</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grpSp>
        <p:nvGrpSpPr>
          <p:cNvPr id="58" name="组合 57"/>
          <p:cNvGrpSpPr/>
          <p:nvPr/>
        </p:nvGrpSpPr>
        <p:grpSpPr>
          <a:xfrm>
            <a:off x="6366319" y="5365512"/>
            <a:ext cx="952500" cy="583565"/>
            <a:chOff x="6762561" y="4752991"/>
            <a:chExt cx="952500" cy="583565"/>
          </a:xfrm>
        </p:grpSpPr>
        <p:sp>
          <p:nvSpPr>
            <p:cNvPr id="59" name="矩形 58"/>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60" name="文本框 59"/>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06</a:t>
              </a:r>
              <a:endParaRPr lang="zh-CN" altLang="en-US" sz="3200" dirty="0">
                <a:solidFill>
                  <a:srgbClr val="27776D"/>
                </a:solidFill>
                <a:cs typeface="+mn-ea"/>
                <a:sym typeface="+mn-lt"/>
              </a:endParaRPr>
            </a:p>
          </p:txBody>
        </p:sp>
      </p:grpSp>
      <p:sp>
        <p:nvSpPr>
          <p:cNvPr id="61" name="文本框 60"/>
          <p:cNvSpPr txBox="1"/>
          <p:nvPr/>
        </p:nvSpPr>
        <p:spPr>
          <a:xfrm>
            <a:off x="7593901" y="525728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小组分工</a:t>
            </a:r>
            <a:endParaRPr lang="zh-CN" altLang="en-US" sz="3600" spc="400" dirty="0">
              <a:solidFill>
                <a:srgbClr val="27776D"/>
              </a:solidFill>
              <a:effectLst>
                <a:outerShdw blurRad="76200" dist="38100" dir="5400000" algn="t" rotWithShape="0">
                  <a:prstClr val="black">
                    <a:alpha val="22000"/>
                  </a:prst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Effect transition="in" filter="fade">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93839" y="1353436"/>
            <a:ext cx="3675165" cy="461665"/>
          </a:xfrm>
          <a:prstGeom prst="rect">
            <a:avLst/>
          </a:prstGeom>
          <a:noFill/>
          <a:ln w="9525">
            <a:noFill/>
          </a:ln>
        </p:spPr>
        <p:txBody>
          <a:bodyPr wrap="square">
            <a:spAutoFit/>
          </a:bodyPr>
          <a:p>
            <a:pPr algn="ctr"/>
            <a:r>
              <a:rPr lang="zh-CN" altLang="en-US" sz="2400" b="1" dirty="0">
                <a:solidFill>
                  <a:schemeClr val="tx1"/>
                </a:solidFill>
                <a:ea typeface="宋体" pitchFamily="2" charset="-122"/>
              </a:rPr>
              <a:t>用户手册更新</a:t>
            </a:r>
            <a:endParaRPr lang="zh-CN" altLang="en-US" sz="2400" b="1" dirty="0">
              <a:solidFill>
                <a:schemeClr val="tx1"/>
              </a:solidFill>
              <a:ea typeface="宋体" pitchFamily="2" charset="-122"/>
            </a:endParaRPr>
          </a:p>
        </p:txBody>
      </p:sp>
      <p:pic>
        <p:nvPicPr>
          <p:cNvPr id="6" name="图片 5" descr="upload_937576778"/>
          <p:cNvPicPr>
            <a:picLocks noChangeAspect="1"/>
          </p:cNvPicPr>
          <p:nvPr/>
        </p:nvPicPr>
        <p:blipFill>
          <a:blip r:embed="rId1"/>
          <a:stretch>
            <a:fillRect/>
          </a:stretch>
        </p:blipFill>
        <p:spPr>
          <a:xfrm>
            <a:off x="6974641" y="58414"/>
            <a:ext cx="4731541" cy="6858000"/>
          </a:xfrm>
          <a:prstGeom prst="rect">
            <a:avLst/>
          </a:prstGeom>
        </p:spPr>
      </p:pic>
      <p:pic>
        <p:nvPicPr>
          <p:cNvPr id="8" name="图片 7" descr="upload_749517740"/>
          <p:cNvPicPr>
            <a:picLocks noChangeAspect="1"/>
          </p:cNvPicPr>
          <p:nvPr/>
        </p:nvPicPr>
        <p:blipFill>
          <a:blip r:embed="rId2"/>
          <a:stretch>
            <a:fillRect/>
          </a:stretch>
        </p:blipFill>
        <p:spPr>
          <a:xfrm>
            <a:off x="303753" y="2173004"/>
            <a:ext cx="6670888" cy="2745462"/>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界面原型更新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711329580"/>
          <p:cNvPicPr>
            <a:picLocks noChangeAspect="1"/>
          </p:cNvPicPr>
          <p:nvPr/>
        </p:nvPicPr>
        <p:blipFill>
          <a:blip r:embed="rId1"/>
          <a:stretch>
            <a:fillRect/>
          </a:stretch>
        </p:blipFill>
        <p:spPr>
          <a:xfrm>
            <a:off x="998428" y="1177094"/>
            <a:ext cx="10183962" cy="502366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界面原型更新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925554820"/>
          <p:cNvPicPr>
            <a:picLocks noChangeAspect="1"/>
          </p:cNvPicPr>
          <p:nvPr/>
        </p:nvPicPr>
        <p:blipFill>
          <a:blip r:embed="rId1"/>
          <a:stretch>
            <a:fillRect/>
          </a:stretch>
        </p:blipFill>
        <p:spPr>
          <a:xfrm>
            <a:off x="1975836" y="924859"/>
            <a:ext cx="7577541" cy="58749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甘特图更新</a:t>
            </a:r>
            <a:endParaRPr lang="zh-CN" altLang="en-US" sz="3200" spc="400" dirty="0">
              <a:solidFill>
                <a:schemeClr val="tx1">
                  <a:lumMod val="85000"/>
                  <a:lumOff val="15000"/>
                </a:schemeClr>
              </a:solidFill>
              <a:cs typeface="+mn-ea"/>
              <a:sym typeface="+mn-lt"/>
            </a:endParaRP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645818376"/>
          <p:cNvPicPr>
            <a:picLocks noChangeAspect="1"/>
          </p:cNvPicPr>
          <p:nvPr/>
        </p:nvPicPr>
        <p:blipFill>
          <a:blip r:embed="rId1"/>
          <a:stretch>
            <a:fillRect/>
          </a:stretch>
        </p:blipFill>
        <p:spPr>
          <a:xfrm>
            <a:off x="139322" y="1114578"/>
            <a:ext cx="9628718" cy="543356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2743">
        <p:random/>
      </p:transition>
    </mc:Choice>
    <mc:Fallback>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参考资料</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05</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3" name="文本框 52"/>
          <p:cNvSpPr txBox="1"/>
          <p:nvPr/>
        </p:nvSpPr>
        <p:spPr>
          <a:xfrm>
            <a:off x="1180267" y="1219872"/>
            <a:ext cx="11120422" cy="5293757"/>
          </a:xfrm>
          <a:prstGeom prst="rect">
            <a:avLst/>
          </a:prstGeom>
          <a:noFill/>
        </p:spPr>
        <p:txBody>
          <a:bodyPr wrap="square" rtlCol="0">
            <a:spAutoFit/>
          </a:bodyPr>
          <a:lstStyle/>
          <a:p>
            <a:pPr>
              <a:lnSpc>
                <a:spcPct val="200000"/>
              </a:lnSpc>
            </a:pPr>
            <a:r>
              <a:rPr lang="en-US" altLang="zh-CN" dirty="0">
                <a:solidFill>
                  <a:schemeClr val="tx1">
                    <a:lumMod val="75000"/>
                    <a:lumOff val="25000"/>
                  </a:schemeClr>
                </a:solidFill>
                <a:latin typeface="+mn-ea"/>
              </a:rPr>
              <a:t>[1]</a:t>
            </a:r>
            <a:r>
              <a:rPr lang="zh-CN" altLang="en-US" dirty="0">
                <a:solidFill>
                  <a:schemeClr val="tx1">
                    <a:lumMod val="75000"/>
                    <a:lumOff val="25000"/>
                  </a:schemeClr>
                </a:solidFill>
                <a:latin typeface="+mn-ea"/>
              </a:rPr>
              <a:t>张海藩</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牟永敏</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软件工程导论</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清华大学出版社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北京</a:t>
            </a:r>
            <a:r>
              <a:rPr lang="en-US" altLang="zh-CN" dirty="0">
                <a:solidFill>
                  <a:schemeClr val="tx1">
                    <a:lumMod val="75000"/>
                    <a:lumOff val="25000"/>
                  </a:schemeClr>
                </a:solidFill>
                <a:latin typeface="+mn-ea"/>
              </a:rPr>
              <a:t>,1996:35-54.</a:t>
            </a:r>
            <a:endParaRPr lang="en-US" altLang="zh-CN"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[2] GB+T-8567-2006.</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计算机软件文档编制规范</a:t>
            </a:r>
            <a:r>
              <a:rPr lang="en-US" altLang="zh-CN" dirty="0">
                <a:solidFill>
                  <a:schemeClr val="tx1">
                    <a:lumMod val="75000"/>
                    <a:lumOff val="25000"/>
                  </a:schemeClr>
                </a:solidFill>
                <a:latin typeface="+mn-ea"/>
              </a:rPr>
              <a:t>》</a:t>
            </a:r>
            <a:endParaRPr lang="en-US" altLang="zh-CN"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[3] GB/T19000—2008/ISO9000.</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质量管理体系 基础和术语</a:t>
            </a:r>
            <a:r>
              <a:rPr lang="en-US" altLang="zh-CN" dirty="0">
                <a:solidFill>
                  <a:schemeClr val="tx1">
                    <a:lumMod val="75000"/>
                    <a:lumOff val="25000"/>
                  </a:schemeClr>
                </a:solidFill>
                <a:latin typeface="+mn-ea"/>
              </a:rPr>
              <a:t>》</a:t>
            </a:r>
            <a:endParaRPr lang="en-US" altLang="zh-CN"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[4] IEEE 610.12-1990 [R2002] </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IEEE</a:t>
            </a:r>
            <a:r>
              <a:rPr lang="zh-CN" altLang="en-US" dirty="0">
                <a:solidFill>
                  <a:schemeClr val="tx1">
                    <a:lumMod val="75000"/>
                    <a:lumOff val="25000"/>
                  </a:schemeClr>
                </a:solidFill>
                <a:latin typeface="+mn-ea"/>
              </a:rPr>
              <a:t>标准软件工程术语表</a:t>
            </a:r>
            <a:endParaRPr lang="zh-CN" altLang="en-US"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[5] </a:t>
            </a:r>
            <a:r>
              <a:rPr lang="zh-CN" altLang="en-US" dirty="0">
                <a:solidFill>
                  <a:schemeClr val="tx1">
                    <a:lumMod val="75000"/>
                    <a:lumOff val="25000"/>
                  </a:schemeClr>
                </a:solidFill>
                <a:latin typeface="+mn-ea"/>
              </a:rPr>
              <a:t>软件需求（第三版）</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美</a:t>
            </a:r>
            <a:r>
              <a:rPr lang="en-US" altLang="zh-CN" dirty="0">
                <a:solidFill>
                  <a:schemeClr val="tx1">
                    <a:lumMod val="75000"/>
                    <a:lumOff val="25000"/>
                  </a:schemeClr>
                </a:solidFill>
                <a:latin typeface="+mn-ea"/>
              </a:rPr>
              <a:t>]Karl </a:t>
            </a:r>
            <a:r>
              <a:rPr lang="en-US" altLang="zh-CN" dirty="0" err="1">
                <a:solidFill>
                  <a:schemeClr val="tx1">
                    <a:lumMod val="75000"/>
                    <a:lumOff val="25000"/>
                  </a:schemeClr>
                </a:solidFill>
                <a:latin typeface="+mn-ea"/>
              </a:rPr>
              <a:t>Wiegers</a:t>
            </a:r>
            <a:r>
              <a:rPr lang="en-US" altLang="zh-CN" dirty="0">
                <a:solidFill>
                  <a:schemeClr val="tx1">
                    <a:lumMod val="75000"/>
                    <a:lumOff val="25000"/>
                  </a:schemeClr>
                </a:solidFill>
                <a:latin typeface="+mn-ea"/>
              </a:rPr>
              <a:t>, Joy Beatty</a:t>
            </a:r>
            <a:r>
              <a:rPr lang="zh-CN" altLang="en-US" dirty="0">
                <a:solidFill>
                  <a:schemeClr val="tx1">
                    <a:lumMod val="75000"/>
                    <a:lumOff val="25000"/>
                  </a:schemeClr>
                </a:solidFill>
                <a:latin typeface="+mn-ea"/>
              </a:rPr>
              <a:t>著，李忠利 李淳 霍金健 孔晨辉 译 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清华大学出版社</a:t>
            </a:r>
            <a:r>
              <a:rPr lang="en-US" altLang="zh-CN" dirty="0">
                <a:solidFill>
                  <a:schemeClr val="tx1">
                    <a:lumMod val="75000"/>
                    <a:lumOff val="25000"/>
                  </a:schemeClr>
                </a:solidFill>
                <a:latin typeface="+mn-ea"/>
              </a:rPr>
              <a:t>ISBN</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9787302426820</a:t>
            </a:r>
            <a:endParaRPr lang="en-US" altLang="zh-CN"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[6] IT</a:t>
            </a:r>
            <a:r>
              <a:rPr lang="zh-CN" altLang="en-US" dirty="0">
                <a:solidFill>
                  <a:schemeClr val="tx1">
                    <a:lumMod val="75000"/>
                    <a:lumOff val="25000"/>
                  </a:schemeClr>
                </a:solidFill>
                <a:latin typeface="+mn-ea"/>
              </a:rPr>
              <a:t>项目管理 </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第八版</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美</a:t>
            </a:r>
            <a:r>
              <a:rPr lang="en-US" altLang="zh-CN" dirty="0">
                <a:solidFill>
                  <a:schemeClr val="tx1">
                    <a:lumMod val="75000"/>
                    <a:lumOff val="25000"/>
                  </a:schemeClr>
                </a:solidFill>
                <a:latin typeface="+mn-ea"/>
              </a:rPr>
              <a:t>]Kathy Schwalbe </a:t>
            </a:r>
            <a:r>
              <a:rPr lang="zh-CN" altLang="en-US" dirty="0">
                <a:solidFill>
                  <a:schemeClr val="tx1">
                    <a:lumMod val="75000"/>
                    <a:lumOff val="25000"/>
                  </a:schemeClr>
                </a:solidFill>
                <a:latin typeface="+mn-ea"/>
              </a:rPr>
              <a:t>著，孙新波 朱珠 贾建锋 译 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机械工业出版社</a:t>
            </a:r>
            <a:r>
              <a:rPr lang="en-US" altLang="zh-CN" dirty="0">
                <a:solidFill>
                  <a:schemeClr val="tx1">
                    <a:lumMod val="75000"/>
                    <a:lumOff val="25000"/>
                  </a:schemeClr>
                </a:solidFill>
                <a:latin typeface="+mn-ea"/>
              </a:rPr>
              <a:t>:ISBN</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9787111582335</a:t>
            </a:r>
            <a:endParaRPr lang="en-US" altLang="zh-CN" dirty="0">
              <a:solidFill>
                <a:schemeClr val="tx1">
                  <a:lumMod val="75000"/>
                  <a:lumOff val="25000"/>
                </a:schemeClr>
              </a:solidFill>
              <a:latin typeface="+mn-ea"/>
            </a:endParaRPr>
          </a:p>
          <a:p>
            <a:pPr>
              <a:lnSpc>
                <a:spcPct val="200000"/>
              </a:lnSpc>
            </a:pPr>
            <a:r>
              <a:rPr lang="en-US" altLang="zh-CN" dirty="0">
                <a:solidFill>
                  <a:schemeClr val="tx1">
                    <a:lumMod val="75000"/>
                    <a:lumOff val="25000"/>
                  </a:schemeClr>
                </a:solidFill>
                <a:latin typeface="+mn-ea"/>
              </a:rPr>
              <a:t>[7] GB/T 8567-2006.</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计算机软件文档编制规范</a:t>
            </a:r>
            <a:r>
              <a:rPr lang="en-US" altLang="zh-CN" dirty="0">
                <a:solidFill>
                  <a:schemeClr val="tx1">
                    <a:lumMod val="75000"/>
                    <a:lumOff val="25000"/>
                  </a:schemeClr>
                </a:solidFill>
                <a:latin typeface="+mn-ea"/>
              </a:rPr>
              <a:t>》</a:t>
            </a:r>
            <a:endParaRPr lang="en-US" altLang="zh-CN" dirty="0">
              <a:solidFill>
                <a:schemeClr val="tx1">
                  <a:lumMod val="75000"/>
                  <a:lumOff val="25000"/>
                </a:schemeClr>
              </a:solidFill>
              <a:latin typeface="+mn-ea"/>
            </a:endParaRPr>
          </a:p>
          <a:p>
            <a:pPr algn="r"/>
            <a:endParaRPr lang="zh-CN" altLang="en-US" sz="1400" dirty="0">
              <a:solidFill>
                <a:schemeClr val="tx1">
                  <a:lumMod val="85000"/>
                  <a:lumOff val="15000"/>
                </a:schemeClr>
              </a:solidFill>
              <a:cs typeface="+mn-ea"/>
              <a:sym typeface="+mn-lt"/>
            </a:endParaRPr>
          </a:p>
        </p:txBody>
      </p:sp>
      <p:sp>
        <p:nvSpPr>
          <p:cNvPr id="104" name="文本框 103"/>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参考资料</a:t>
            </a:r>
            <a:endParaRPr lang="zh-CN" altLang="en-US" sz="3200" spc="400" dirty="0">
              <a:solidFill>
                <a:schemeClr val="tx1">
                  <a:lumMod val="85000"/>
                  <a:lumOff val="15000"/>
                </a:schemeClr>
              </a:solidFill>
              <a:cs typeface="+mn-ea"/>
              <a:sym typeface="+mn-lt"/>
            </a:endParaRP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103">
        <p:random/>
      </p:transition>
    </mc:Choice>
    <mc:Fallback>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小组分工</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06</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4" name="文本框 10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小组分工</a:t>
            </a:r>
            <a:endParaRPr lang="zh-CN" altLang="en-US" sz="3200" spc="400" dirty="0">
              <a:solidFill>
                <a:schemeClr val="tx1">
                  <a:lumMod val="85000"/>
                  <a:lumOff val="15000"/>
                </a:schemeClr>
              </a:solidFill>
              <a:cs typeface="+mn-ea"/>
              <a:sym typeface="+mn-lt"/>
            </a:endParaRP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430143432"/>
          <p:cNvPicPr>
            <a:picLocks noChangeAspect="1"/>
          </p:cNvPicPr>
          <p:nvPr/>
        </p:nvPicPr>
        <p:blipFill>
          <a:blip r:embed="rId1"/>
          <a:stretch>
            <a:fillRect/>
          </a:stretch>
        </p:blipFill>
        <p:spPr>
          <a:xfrm>
            <a:off x="1177094" y="956389"/>
            <a:ext cx="9690003" cy="5338961"/>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103">
        <p:random/>
      </p:transition>
    </mc:Choice>
    <mc:Fallback>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4" name="文本框 10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团队建设</a:t>
            </a:r>
            <a:endParaRPr lang="zh-CN" altLang="en-US" sz="3200" spc="400" dirty="0">
              <a:solidFill>
                <a:schemeClr val="tx1">
                  <a:lumMod val="85000"/>
                  <a:lumOff val="15000"/>
                </a:schemeClr>
              </a:solidFill>
              <a:cs typeface="+mn-ea"/>
              <a:sym typeface="+mn-lt"/>
            </a:endParaRP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文本框 47"/>
          <p:cNvSpPr txBox="1"/>
          <p:nvPr/>
        </p:nvSpPr>
        <p:spPr>
          <a:xfrm>
            <a:off x="853440" y="1153160"/>
            <a:ext cx="10624820" cy="1198880"/>
          </a:xfrm>
          <a:prstGeom prst="rect">
            <a:avLst/>
          </a:prstGeom>
          <a:noFill/>
          <a:ln w="9525">
            <a:noFill/>
          </a:ln>
        </p:spPr>
        <p:txBody>
          <a:bodyPr wrap="square">
            <a:spAutoFit/>
          </a:bodyPr>
          <a:lstStyle/>
          <a:p>
            <a:r>
              <a:rPr lang="en-US" altLang="zh-CN" sz="2400" dirty="0">
                <a:ea typeface="宋体" pitchFamily="2" charset="-122"/>
              </a:rPr>
              <a:t>      </a:t>
            </a:r>
            <a:r>
              <a:rPr lang="zh-CN" altLang="en-US" sz="2400" dirty="0">
                <a:ea typeface="宋体" pitchFamily="2" charset="-122"/>
              </a:rPr>
              <a:t>针对团建次数不足的问题，我组在周二进行了一次团建，并在团建过程中结合组内评审与预评审，对我们当前阶段工作所存在的问题进行了讨论并作了会议纪要，在团建结束后，对各项内容进行了修改和完善</a:t>
            </a:r>
            <a:endParaRPr lang="zh-CN" altLang="en-US" sz="2400" dirty="0">
              <a:ea typeface="宋体" pitchFamily="2" charset="-122"/>
            </a:endParaRPr>
          </a:p>
        </p:txBody>
      </p:sp>
      <p:sp>
        <p:nvSpPr>
          <p:cNvPr id="46" name="文本框 45"/>
          <p:cNvSpPr txBox="1"/>
          <p:nvPr/>
        </p:nvSpPr>
        <p:spPr>
          <a:xfrm>
            <a:off x="1537584" y="5903055"/>
            <a:ext cx="3675165" cy="461665"/>
          </a:xfrm>
          <a:prstGeom prst="rect">
            <a:avLst/>
          </a:prstGeom>
          <a:noFill/>
          <a:ln w="9525">
            <a:noFill/>
          </a:ln>
        </p:spPr>
        <p:txBody>
          <a:bodyPr wrap="square">
            <a:spAutoFit/>
          </a:bodyPr>
          <a:p>
            <a:pPr algn="ctr"/>
            <a:r>
              <a:rPr lang="zh-CN" altLang="en-US" sz="2400" b="1" dirty="0">
                <a:solidFill>
                  <a:schemeClr val="tx1"/>
                </a:solidFill>
                <a:ea typeface="宋体" pitchFamily="2" charset="-122"/>
              </a:rPr>
              <a:t>团建照片</a:t>
            </a:r>
            <a:endParaRPr lang="zh-CN" altLang="en-US" sz="2400" b="1" dirty="0">
              <a:solidFill>
                <a:schemeClr val="tx1"/>
              </a:solidFill>
              <a:ea typeface="宋体" pitchFamily="2" charset="-122"/>
            </a:endParaRPr>
          </a:p>
        </p:txBody>
      </p:sp>
      <p:pic>
        <p:nvPicPr>
          <p:cNvPr id="2" name="图片 1" descr="upload_921777366"/>
          <p:cNvPicPr>
            <a:picLocks noChangeAspect="1"/>
          </p:cNvPicPr>
          <p:nvPr/>
        </p:nvPicPr>
        <p:blipFill>
          <a:blip r:embed="rId1"/>
          <a:stretch>
            <a:fillRect/>
          </a:stretch>
        </p:blipFill>
        <p:spPr>
          <a:xfrm>
            <a:off x="1923287" y="3258027"/>
            <a:ext cx="3205478" cy="240673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103">
        <p:random/>
      </p:transition>
    </mc:Choice>
    <mc:Fallback>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492250" y="2681665"/>
            <a:ext cx="5402036" cy="1107996"/>
          </a:xfrm>
          <a:prstGeom prst="rect">
            <a:avLst/>
          </a:prstGeom>
          <a:noFill/>
        </p:spPr>
        <p:txBody>
          <a:bodyPr wrap="square" rtlCol="0">
            <a:spAutoFit/>
          </a:bodyPr>
          <a:lstStyle/>
          <a:p>
            <a:pPr algn="dist"/>
            <a:r>
              <a:rPr lang="zh-CN" altLang="en-US" sz="6600" spc="-300" dirty="0">
                <a:latin typeface="方正正黑简体" panose="02000000000000000000" pitchFamily="2" charset="-122"/>
                <a:ea typeface="方正正黑简体" panose="02000000000000000000" pitchFamily="2" charset="-122"/>
                <a:cs typeface="+mn-ea"/>
                <a:sym typeface="+mn-lt"/>
              </a:rPr>
              <a:t>谢谢观看</a:t>
            </a:r>
            <a:endParaRPr lang="zh-CN" altLang="en-US" sz="66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2456">
        <p:random/>
      </p:transition>
    </mc:Choice>
    <mc:Fallback>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需求变更申请</a:t>
              </a:r>
              <a:endParaRPr lang="zh-CN" altLang="en-US" sz="4400" spc="400" dirty="0">
                <a:solidFill>
                  <a:schemeClr val="bg1"/>
                </a:solidFill>
                <a:effectLst>
                  <a:outerShdw blurRad="76200" dist="38100" dir="5400000" algn="t" rotWithShape="0">
                    <a:prstClr val="black">
                      <a:alpha val="22000"/>
                    </a:prstClr>
                  </a:outerShdw>
                </a:effectLst>
                <a:cs typeface="+mn-ea"/>
                <a:sym typeface="+mn-lt"/>
              </a:endParaRPr>
            </a:p>
          </p:txBody>
        </p:sp>
        <p:sp>
          <p:nvSpPr>
            <p:cNvPr id="12" name="文本框 11"/>
            <p:cNvSpPr txBox="1"/>
            <p:nvPr/>
          </p:nvSpPr>
          <p:spPr>
            <a:xfrm>
              <a:off x="2562225" y="2875370"/>
              <a:ext cx="1514475" cy="1106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01</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需求变更申请</a:t>
            </a:r>
            <a:endParaRPr lang="zh-CN" altLang="en-US" sz="3200" spc="400" dirty="0">
              <a:solidFill>
                <a:schemeClr val="tx1">
                  <a:lumMod val="85000"/>
                  <a:lumOff val="15000"/>
                </a:schemeClr>
              </a:solidFill>
              <a:cs typeface="+mn-ea"/>
              <a:sym typeface="+mn-lt"/>
            </a:endParaRPr>
          </a:p>
        </p:txBody>
      </p:sp>
      <p:sp>
        <p:nvSpPr>
          <p:cNvPr id="75" name="矩形 74"/>
          <p:cNvSpPr/>
          <p:nvPr/>
        </p:nvSpPr>
        <p:spPr>
          <a:xfrm>
            <a:off x="1282695" y="1898169"/>
            <a:ext cx="9119109" cy="4119774"/>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6" name="组合 75"/>
          <p:cNvGrpSpPr/>
          <p:nvPr/>
        </p:nvGrpSpPr>
        <p:grpSpPr>
          <a:xfrm>
            <a:off x="1075864" y="1321256"/>
            <a:ext cx="1014193" cy="955413"/>
            <a:chOff x="4129311" y="1415596"/>
            <a:chExt cx="921204" cy="921204"/>
          </a:xfrm>
        </p:grpSpPr>
        <p:sp>
          <p:nvSpPr>
            <p:cNvPr id="82" name="椭圆 81"/>
            <p:cNvSpPr/>
            <p:nvPr/>
          </p:nvSpPr>
          <p:spPr>
            <a:xfrm>
              <a:off x="4129311" y="1415596"/>
              <a:ext cx="921204" cy="921204"/>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3" name="图片 82"/>
            <p:cNvPicPr>
              <a:picLocks noChangeAspect="1"/>
            </p:cNvPicPr>
            <p:nvPr/>
          </p:nvPicPr>
          <p:blipFill>
            <a:blip r:embed="rId1" cstate="screen"/>
            <a:stretch>
              <a:fillRect/>
            </a:stretch>
          </p:blipFill>
          <p:spPr>
            <a:xfrm>
              <a:off x="4301138" y="1570436"/>
              <a:ext cx="577551" cy="611524"/>
            </a:xfrm>
            <a:prstGeom prst="rect">
              <a:avLst/>
            </a:prstGeom>
          </p:spPr>
        </p:pic>
      </p:grpSp>
      <p:grpSp>
        <p:nvGrpSpPr>
          <p:cNvPr id="77" name="组合 76"/>
          <p:cNvGrpSpPr/>
          <p:nvPr/>
        </p:nvGrpSpPr>
        <p:grpSpPr>
          <a:xfrm>
            <a:off x="2305574" y="2597471"/>
            <a:ext cx="6762277" cy="2447946"/>
            <a:chOff x="1111236" y="2987851"/>
            <a:chExt cx="2753287" cy="2311743"/>
          </a:xfrm>
        </p:grpSpPr>
        <p:sp>
          <p:nvSpPr>
            <p:cNvPr id="78" name="文本框 77"/>
            <p:cNvSpPr txBox="1"/>
            <p:nvPr/>
          </p:nvSpPr>
          <p:spPr>
            <a:xfrm>
              <a:off x="1111236" y="2987851"/>
              <a:ext cx="2127704" cy="435978"/>
            </a:xfrm>
            <a:prstGeom prst="rect">
              <a:avLst/>
            </a:prstGeom>
            <a:noFill/>
          </p:spPr>
          <p:txBody>
            <a:bodyPr wrap="square" rtlCol="0">
              <a:spAutoFit/>
            </a:bodyPr>
            <a:lstStyle/>
            <a:p>
              <a:r>
                <a:rPr lang="en-US" altLang="zh-CN" sz="2400" dirty="0">
                  <a:cs typeface="+mn-ea"/>
                  <a:sym typeface="+mn-lt"/>
                </a:rPr>
                <a:t>G15</a:t>
              </a:r>
              <a:r>
                <a:rPr lang="zh-CN" altLang="en-US" sz="2400" dirty="0">
                  <a:cs typeface="+mn-ea"/>
                  <a:sym typeface="+mn-lt"/>
                </a:rPr>
                <a:t>选题：常规选题</a:t>
              </a:r>
              <a:endParaRPr lang="zh-CN" altLang="en-US" sz="2400" dirty="0">
                <a:cs typeface="+mn-ea"/>
                <a:sym typeface="+mn-lt"/>
              </a:endParaRPr>
            </a:p>
          </p:txBody>
        </p:sp>
        <p:sp>
          <p:nvSpPr>
            <p:cNvPr id="79" name="文本框 78"/>
            <p:cNvSpPr txBox="1"/>
            <p:nvPr/>
          </p:nvSpPr>
          <p:spPr>
            <a:xfrm>
              <a:off x="1237890" y="3905364"/>
              <a:ext cx="2626633" cy="1394230"/>
            </a:xfrm>
            <a:prstGeom prst="rect">
              <a:avLst/>
            </a:prstGeom>
            <a:noFill/>
          </p:spPr>
          <p:txBody>
            <a:bodyPr wrap="square" rtlCol="0">
              <a:spAutoFit/>
            </a:bodyPr>
            <a:lstStyle/>
            <a:p>
              <a:r>
                <a:rPr lang="zh-CN" altLang="en-US" spc="300" dirty="0">
                  <a:cs typeface="+mn-ea"/>
                  <a:sym typeface="+mn-lt"/>
                </a:rPr>
                <a:t>项目教师用户代表杨枨老师提出需求变更请求本次需求变更请求内容：希望增加</a:t>
              </a:r>
              <a:r>
                <a:rPr lang="zh-CN" altLang="en-US" spc="300" dirty="0">
                  <a:solidFill>
                    <a:srgbClr val="FF0000"/>
                  </a:solidFill>
                  <a:cs typeface="+mn-ea"/>
                  <a:sym typeface="+mn-lt"/>
                </a:rPr>
                <a:t>教师动态的推送功能</a:t>
              </a:r>
              <a:r>
                <a:rPr lang="zh-CN" altLang="en-US" spc="300" dirty="0">
                  <a:cs typeface="+mn-ea"/>
                  <a:sym typeface="+mn-lt"/>
                </a:rPr>
                <a:t>，有新的教师相关的变化，比如：别人的关注，新的回复、新的评论等等，都能</a:t>
              </a:r>
              <a:r>
                <a:rPr lang="zh-CN" altLang="en-US" spc="300" dirty="0">
                  <a:solidFill>
                    <a:srgbClr val="FF0000"/>
                  </a:solidFill>
                  <a:cs typeface="+mn-ea"/>
                  <a:sym typeface="+mn-lt"/>
                </a:rPr>
                <a:t>马上推送给相关教师的微信或邮箱</a:t>
              </a:r>
              <a:endParaRPr lang="zh-CN" altLang="en-US" spc="300" dirty="0">
                <a:solidFill>
                  <a:srgbClr val="FF0000"/>
                </a:solidFill>
                <a:cs typeface="+mn-ea"/>
                <a:sym typeface="+mn-lt"/>
              </a:endParaRPr>
            </a:p>
          </p:txBody>
        </p:sp>
      </p:gr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381">
        <p:random/>
      </p:transition>
    </mc:Choice>
    <mc:Fallback>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spc="400" dirty="0">
                  <a:solidFill>
                    <a:prstClr val="white"/>
                  </a:solidFill>
                  <a:effectLst>
                    <a:outerShdw blurRad="76200" dist="38100" dir="5400000" algn="t" rotWithShape="0">
                      <a:prstClr val="black">
                        <a:alpha val="22000"/>
                      </a:prstClr>
                    </a:outerShdw>
                  </a:effectLst>
                  <a:cs typeface="+mn-ea"/>
                  <a:sym typeface="+mn-lt"/>
                </a:rPr>
                <a:t>需求变更分析</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02</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9614202" y="4088595"/>
            <a:ext cx="3295250" cy="3942035"/>
            <a:chOff x="9614202" y="4088595"/>
            <a:chExt cx="3295250" cy="3942035"/>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1337129" y="2437312"/>
            <a:ext cx="3802743" cy="3003247"/>
            <a:chOff x="1045029" y="2218237"/>
            <a:chExt cx="3802743" cy="3003247"/>
          </a:xfrm>
        </p:grpSpPr>
        <p:graphicFrame>
          <p:nvGraphicFramePr>
            <p:cNvPr id="17" name="图表 16"/>
            <p:cNvGraphicFramePr/>
            <p:nvPr/>
          </p:nvGraphicFramePr>
          <p:xfrm>
            <a:off x="1045029" y="2218237"/>
            <a:ext cx="3802743" cy="3003247"/>
          </p:xfrm>
          <a:graphic>
            <a:graphicData uri="http://schemas.openxmlformats.org/drawingml/2006/chart">
              <c:chart xmlns:c="http://schemas.openxmlformats.org/drawingml/2006/chart" xmlns:r="http://schemas.openxmlformats.org/officeDocument/2006/relationships" r:id="rId1"/>
            </a:graphicData>
          </a:graphic>
        </p:graphicFrame>
        <p:pic>
          <p:nvPicPr>
            <p:cNvPr id="18" name="图片 17"/>
            <p:cNvPicPr>
              <a:picLocks noChangeAspect="1"/>
            </p:cNvPicPr>
            <p:nvPr/>
          </p:nvPicPr>
          <p:blipFill>
            <a:blip r:embed="rId2"/>
            <a:stretch>
              <a:fillRect/>
            </a:stretch>
          </p:blipFill>
          <p:spPr>
            <a:xfrm>
              <a:off x="2387354" y="3182151"/>
              <a:ext cx="1118093" cy="1075418"/>
            </a:xfrm>
            <a:prstGeom prst="rect">
              <a:avLst/>
            </a:prstGeom>
          </p:spPr>
        </p:pic>
      </p:grpSp>
      <p:sp>
        <p:nvSpPr>
          <p:cNvPr id="40" name="文本框 39"/>
          <p:cNvSpPr txBox="1"/>
          <p:nvPr/>
        </p:nvSpPr>
        <p:spPr>
          <a:xfrm>
            <a:off x="1224640" y="335911"/>
            <a:ext cx="6613074"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可行性分析</a:t>
            </a:r>
            <a:endParaRPr lang="zh-CN" altLang="en-US" sz="3200" spc="400" dirty="0">
              <a:solidFill>
                <a:schemeClr val="tx1">
                  <a:lumMod val="85000"/>
                  <a:lumOff val="15000"/>
                </a:schemeClr>
              </a:solidFill>
              <a:cs typeface="+mn-ea"/>
              <a:sym typeface="+mn-lt"/>
            </a:endParaRPr>
          </a:p>
        </p:txBody>
      </p:sp>
      <p:grpSp>
        <p:nvGrpSpPr>
          <p:cNvPr id="41" name="组合 40"/>
          <p:cNvGrpSpPr/>
          <p:nvPr/>
        </p:nvGrpSpPr>
        <p:grpSpPr>
          <a:xfrm>
            <a:off x="420106" y="300845"/>
            <a:ext cx="760161" cy="654908"/>
            <a:chOff x="401056" y="200808"/>
            <a:chExt cx="760161" cy="654908"/>
          </a:xfrm>
        </p:grpSpPr>
        <p:sp>
          <p:nvSpPr>
            <p:cNvPr id="42" name="椭圆 41"/>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9" name="TextBox 48"/>
          <p:cNvSpPr txBox="1"/>
          <p:nvPr/>
        </p:nvSpPr>
        <p:spPr>
          <a:xfrm>
            <a:off x="134950" y="6541101"/>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pic>
        <p:nvPicPr>
          <p:cNvPr id="2" name="图片 1" descr="upload_227771674"/>
          <p:cNvPicPr>
            <a:picLocks noChangeAspect="1"/>
          </p:cNvPicPr>
          <p:nvPr/>
        </p:nvPicPr>
        <p:blipFill>
          <a:blip r:embed="rId3"/>
          <a:stretch>
            <a:fillRect/>
          </a:stretch>
        </p:blipFill>
        <p:spPr>
          <a:xfrm>
            <a:off x="4813472" y="1839209"/>
            <a:ext cx="6600132" cy="2637951"/>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4986">
        <p:random/>
      </p:transition>
    </mc:Choice>
    <mc:Fallback>
      <p:transition spd="slow" advTm="498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614202" y="4088595"/>
            <a:ext cx="3295250" cy="3942035"/>
            <a:chOff x="9614202" y="4088595"/>
            <a:chExt cx="3295250" cy="3942035"/>
          </a:xfrm>
        </p:grpSpPr>
        <p:sp>
          <p:nvSpPr>
            <p:cNvPr id="69" name="椭圆 6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文本框 50"/>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优先级打分</a:t>
            </a:r>
            <a:endParaRPr lang="zh-CN" altLang="en-US" sz="3200" spc="400" dirty="0">
              <a:solidFill>
                <a:schemeClr val="tx1">
                  <a:lumMod val="85000"/>
                  <a:lumOff val="15000"/>
                </a:schemeClr>
              </a:solidFill>
              <a:cs typeface="+mn-ea"/>
              <a:sym typeface="+mn-lt"/>
            </a:endParaRPr>
          </a:p>
        </p:txBody>
      </p:sp>
      <p:grpSp>
        <p:nvGrpSpPr>
          <p:cNvPr id="61" name="组合 60"/>
          <p:cNvGrpSpPr/>
          <p:nvPr/>
        </p:nvGrpSpPr>
        <p:grpSpPr>
          <a:xfrm>
            <a:off x="420106" y="300845"/>
            <a:ext cx="760161" cy="654908"/>
            <a:chOff x="401056" y="200808"/>
            <a:chExt cx="760161" cy="654908"/>
          </a:xfrm>
        </p:grpSpPr>
        <p:sp>
          <p:nvSpPr>
            <p:cNvPr id="62" name="椭圆 61"/>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831776563"/>
          <p:cNvPicPr>
            <a:picLocks noChangeAspect="1"/>
          </p:cNvPicPr>
          <p:nvPr/>
        </p:nvPicPr>
        <p:blipFill>
          <a:blip r:embed="rId1"/>
          <a:stretch>
            <a:fillRect/>
          </a:stretch>
        </p:blipFill>
        <p:spPr>
          <a:xfrm>
            <a:off x="419306" y="2975529"/>
            <a:ext cx="3646888" cy="3152929"/>
          </a:xfrm>
          <a:prstGeom prst="rect">
            <a:avLst/>
          </a:prstGeom>
        </p:spPr>
      </p:pic>
      <p:pic>
        <p:nvPicPr>
          <p:cNvPr id="4" name="图片 3" descr="upload_887616272"/>
          <p:cNvPicPr>
            <a:picLocks noChangeAspect="1"/>
          </p:cNvPicPr>
          <p:nvPr/>
        </p:nvPicPr>
        <p:blipFill>
          <a:blip r:embed="rId2"/>
          <a:stretch>
            <a:fillRect/>
          </a:stretch>
        </p:blipFill>
        <p:spPr>
          <a:xfrm>
            <a:off x="4776909" y="2975717"/>
            <a:ext cx="3636379" cy="3079361"/>
          </a:xfrm>
          <a:prstGeom prst="rect">
            <a:avLst/>
          </a:prstGeom>
        </p:spPr>
      </p:pic>
      <p:pic>
        <p:nvPicPr>
          <p:cNvPr id="2" name="图片 1" descr="upload_848809285"/>
          <p:cNvPicPr>
            <a:picLocks noChangeAspect="1"/>
          </p:cNvPicPr>
          <p:nvPr/>
        </p:nvPicPr>
        <p:blipFill>
          <a:blip r:embed="rId3"/>
          <a:stretch>
            <a:fillRect/>
          </a:stretch>
        </p:blipFill>
        <p:spPr>
          <a:xfrm>
            <a:off x="419306" y="1731326"/>
            <a:ext cx="11023679" cy="838611"/>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4631">
        <p:random/>
      </p:transition>
    </mc:Choice>
    <mc:Fallback>
      <p:transition spd="slow" advTm="463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管理工具</a:t>
            </a:r>
            <a:endParaRPr lang="zh-CN" altLang="en-US" sz="3200" spc="400" dirty="0">
              <a:solidFill>
                <a:schemeClr val="tx1">
                  <a:lumMod val="85000"/>
                  <a:lumOff val="15000"/>
                </a:schemeClr>
              </a:solidFill>
              <a:cs typeface="+mn-ea"/>
              <a:sym typeface="+mn-lt"/>
            </a:endParaRPr>
          </a:p>
        </p:txBody>
      </p:sp>
      <p:pic>
        <p:nvPicPr>
          <p:cNvPr id="2" name="图片 1" descr="upload_181203847"/>
          <p:cNvPicPr>
            <a:picLocks noChangeAspect="1"/>
          </p:cNvPicPr>
          <p:nvPr/>
        </p:nvPicPr>
        <p:blipFill>
          <a:blip r:embed="rId1"/>
          <a:stretch>
            <a:fillRect/>
          </a:stretch>
        </p:blipFill>
        <p:spPr>
          <a:xfrm>
            <a:off x="243468" y="1420229"/>
            <a:ext cx="9373509" cy="459883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104">
        <p:random/>
      </p:transition>
    </mc:Choice>
    <mc:Fallback>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管理工具</a:t>
            </a:r>
            <a:endParaRPr lang="zh-CN" altLang="en-US" sz="3200" spc="400" dirty="0">
              <a:solidFill>
                <a:schemeClr val="tx1">
                  <a:lumMod val="85000"/>
                  <a:lumOff val="15000"/>
                </a:schemeClr>
              </a:solidFill>
              <a:cs typeface="+mn-ea"/>
              <a:sym typeface="+mn-lt"/>
            </a:endParaRPr>
          </a:p>
        </p:txBody>
      </p:sp>
      <p:pic>
        <p:nvPicPr>
          <p:cNvPr id="2" name="图片 1" descr="upload_167821300"/>
          <p:cNvPicPr>
            <a:picLocks noChangeAspect="1"/>
          </p:cNvPicPr>
          <p:nvPr/>
        </p:nvPicPr>
        <p:blipFill>
          <a:blip r:embed="rId1"/>
          <a:stretch>
            <a:fillRect/>
          </a:stretch>
        </p:blipFill>
        <p:spPr>
          <a:xfrm>
            <a:off x="527513" y="1704274"/>
            <a:ext cx="9021833" cy="4422998"/>
          </a:xfrm>
          <a:prstGeom prst="rect">
            <a:avLst/>
          </a:prstGeom>
        </p:spPr>
      </p:pic>
      <p:sp>
        <p:nvSpPr>
          <p:cNvPr id="3" name="文本框 2"/>
          <p:cNvSpPr txBox="1"/>
          <p:nvPr userDrawn="1"/>
        </p:nvSpPr>
        <p:spPr>
          <a:xfrm>
            <a:off x="929066" y="1190287"/>
            <a:ext cx="1582540" cy="368300"/>
          </a:xfrm>
          <a:prstGeom prst="rect">
            <a:avLst/>
          </a:prstGeom>
        </p:spPr>
        <p:txBody>
          <a:bodyPr wrap="square" rtlCol="0">
            <a:spAutoFit/>
          </a:bodyPr>
          <a:p>
            <a:r>
              <a:rPr lang="zh-CN" altLang="en-US"/>
              <a:t>教师需求</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104">
        <p:random/>
      </p:transition>
    </mc:Choice>
    <mc:Fallback>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ags/tag1.xml><?xml version="1.0" encoding="utf-8"?>
<p:tagLst xmlns:p="http://schemas.openxmlformats.org/presentationml/2006/main">
  <p:tag name="TIMING" val="|0.1|0.4|0.7"/>
</p:tagLst>
</file>

<file path=ppt/tags/tag10.xml><?xml version="1.0" encoding="utf-8"?>
<p:tagLst xmlns:p="http://schemas.openxmlformats.org/presentationml/2006/main">
  <p:tag name="TIMING" val="|0.3|0.3|0.3|0.4|0.3|0.4|0.4|0.4"/>
</p:tagLst>
</file>

<file path=ppt/tags/tag11.xml><?xml version="1.0" encoding="utf-8"?>
<p:tagLst xmlns:p="http://schemas.openxmlformats.org/presentationml/2006/main">
  <p:tag name="TIMING" val="|0.3|0.3|0.3|0.4|0.3|0.4|0.4|0.4"/>
</p:tagLst>
</file>

<file path=ppt/tags/tag12.xml><?xml version="1.0" encoding="utf-8"?>
<p:tagLst xmlns:p="http://schemas.openxmlformats.org/presentationml/2006/main">
  <p:tag name="TIMING" val="|0.4|0.2|0.2|0.2|0.4|0.2|0.3"/>
</p:tagLst>
</file>

<file path=ppt/tags/tag13.xml><?xml version="1.0" encoding="utf-8"?>
<p:tagLst xmlns:p="http://schemas.openxmlformats.org/presentationml/2006/main">
  <p:tag name="TIMING" val="|0.4|0.2|0.2|0.2|0.4|0.2|0.3"/>
</p:tagLst>
</file>

<file path=ppt/tags/tag14.xml><?xml version="1.0" encoding="utf-8"?>
<p:tagLst xmlns:p="http://schemas.openxmlformats.org/presentationml/2006/main">
  <p:tag name="TIMING" val="|0.4|0.2|0.2|0.2|0.4|0.2|0.3"/>
</p:tagLst>
</file>

<file path=ppt/tags/tag15.xml><?xml version="1.0" encoding="utf-8"?>
<p:tagLst xmlns:p="http://schemas.openxmlformats.org/presentationml/2006/main">
  <p:tag name="TIMING" val="|0.4|0.2|0.2|0.2|0.4|0.2|0.3"/>
</p:tagLst>
</file>

<file path=ppt/tags/tag16.xml><?xml version="1.0" encoding="utf-8"?>
<p:tagLst xmlns:p="http://schemas.openxmlformats.org/presentationml/2006/main">
  <p:tag name="TIMING" val="|0.4|0.2|0.2|0.2|0.4|0.2|0.3"/>
</p:tagLst>
</file>

<file path=ppt/tags/tag17.xml><?xml version="1.0" encoding="utf-8"?>
<p:tagLst xmlns:p="http://schemas.openxmlformats.org/presentationml/2006/main">
  <p:tag name="TIMING" val="|0.4|0.2|0.2|0.2|0.4|0.2|0.3"/>
</p:tagLst>
</file>

<file path=ppt/tags/tag18.xml><?xml version="1.0" encoding="utf-8"?>
<p:tagLst xmlns:p="http://schemas.openxmlformats.org/presentationml/2006/main">
  <p:tag name="TIMING" val="|0.4|0.2|0.2|0.2|0.4|0.2|0.3"/>
</p:tagLst>
</file>

<file path=ppt/tags/tag19.xml><?xml version="1.0" encoding="utf-8"?>
<p:tagLst xmlns:p="http://schemas.openxmlformats.org/presentationml/2006/main">
  <p:tag name="TIMING" val="|0.3|0.4|0.3|0.4|0.3|0.3"/>
</p:tagLst>
</file>

<file path=ppt/tags/tag2.xml><?xml version="1.0" encoding="utf-8"?>
<p:tagLst xmlns:p="http://schemas.openxmlformats.org/presentationml/2006/main">
  <p:tag name="TIMING" val="|0.4|0.6|0.5|0.5|0.5"/>
</p:tagLst>
</file>

<file path=ppt/tags/tag20.xml><?xml version="1.0" encoding="utf-8"?>
<p:tagLst xmlns:p="http://schemas.openxmlformats.org/presentationml/2006/main">
  <p:tag name="TIMING" val="|0.3|0.4|0.3|0.4|0.3|0.3"/>
</p:tagLst>
</file>

<file path=ppt/tags/tag21.xml><?xml version="1.0" encoding="utf-8"?>
<p:tagLst xmlns:p="http://schemas.openxmlformats.org/presentationml/2006/main">
  <p:tag name="TIMING" val="|0.3|0.4|0.3|0.4|0.3|0.3"/>
</p:tagLst>
</file>

<file path=ppt/tags/tag22.xml><?xml version="1.0" encoding="utf-8"?>
<p:tagLst xmlns:p="http://schemas.openxmlformats.org/presentationml/2006/main">
  <p:tag name="TIMING" val="|0.1|0.4|0.7"/>
</p:tagLst>
</file>

<file path=ppt/tags/tag3.xml><?xml version="1.0" encoding="utf-8"?>
<p:tagLst xmlns:p="http://schemas.openxmlformats.org/presentationml/2006/main">
  <p:tag name="TIMING" val="|0.4|0.3|0.4|0.4|0.3|0.4|1|0.2|0.2"/>
</p:tagLst>
</file>

<file path=ppt/tags/tag4.xml><?xml version="1.0" encoding="utf-8"?>
<p:tagLst xmlns:p="http://schemas.openxmlformats.org/presentationml/2006/main">
  <p:tag name="TIMING" val="|0.3|0.4|0.5|0.5|0.5|0.5|0.5"/>
</p:tagLst>
</file>

<file path=ppt/tags/tag5.xml><?xml version="1.0" encoding="utf-8"?>
<p:tagLst xmlns:p="http://schemas.openxmlformats.org/presentationml/2006/main">
  <p:tag name="TIMING" val="|0.4|0.5|0.5|0.4|0.5|0.7|0.4|0.4|0.4|0.3|0.5"/>
</p:tagLst>
</file>

<file path=ppt/tags/tag6.xml><?xml version="1.0" encoding="utf-8"?>
<p:tagLst xmlns:p="http://schemas.openxmlformats.org/presentationml/2006/main">
  <p:tag name="TIMING" val="|0.4|0.5|0.5|0.4|0.5|0.7|0.4|0.4|0.4|0.3|0.5"/>
</p:tagLst>
</file>

<file path=ppt/tags/tag7.xml><?xml version="1.0" encoding="utf-8"?>
<p:tagLst xmlns:p="http://schemas.openxmlformats.org/presentationml/2006/main">
  <p:tag name="TIMING" val="|0.4|0.5|0.5|0.4|0.5|0.7|0.4|0.4|0.4|0.3|0.5"/>
</p:tagLst>
</file>

<file path=ppt/tags/tag8.xml><?xml version="1.0" encoding="utf-8"?>
<p:tagLst xmlns:p="http://schemas.openxmlformats.org/presentationml/2006/main">
  <p:tag name="TIMING" val="|0.4|0.3|0.4|0.3|0.3|0.3"/>
</p:tagLst>
</file>

<file path=ppt/tags/tag9.xml><?xml version="1.0" encoding="utf-8"?>
<p:tagLst xmlns:p="http://schemas.openxmlformats.org/presentationml/2006/main">
  <p:tag name="TIMING" val="|0.3|0.3|0.3|0.4|0.3|0.4|0.4|0.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r2l3ox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1259</Words>
  <Application>WWO_base_provider_20210929220102-c9fcf70066</Application>
  <PresentationFormat>宽屏</PresentationFormat>
  <Paragraphs>146</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29</vt:i4>
      </vt:variant>
    </vt:vector>
  </HeadingPairs>
  <TitlesOfParts>
    <vt:vector size="42" baseType="lpstr">
      <vt:lpstr>Arial</vt:lpstr>
      <vt:lpstr>宋体</vt:lpstr>
      <vt:lpstr>Wingdings</vt:lpstr>
      <vt:lpstr>方正正黑简体</vt:lpstr>
      <vt:lpstr>汉仪中黑KW</vt:lpstr>
      <vt:lpstr>汉仪书宋二KW</vt:lpstr>
      <vt:lpstr>Calibri</vt:lpstr>
      <vt:lpstr>Times New Roman</vt:lpstr>
      <vt:lpstr>宋体</vt:lpstr>
      <vt:lpstr>微软雅黑</vt:lpstr>
      <vt:lpstr>汉仪旗黑KW 55S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绿色圆点</dc:title>
  <dc:creator>第一PPT</dc:creator>
  <cp:keywords>www.1ppt.com</cp:keywords>
  <dc:description>www.1ppt.com</dc:description>
  <cp:lastModifiedBy>丶碎忆</cp:lastModifiedBy>
  <dcterms:created xsi:type="dcterms:W3CDTF">2022-06-13T06:40:02Z</dcterms:created>
  <dcterms:modified xsi:type="dcterms:W3CDTF">2022-06-13T06:40:02Z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290F459EEFBD649B6066946202CF7DDD</vt:lpwstr>
  </property>
  <property fmtid="{D5CDD505-2E9C-101B-9397-08002B2CF9AE}" pid="3" name="KSOProductBuildVer">
    <vt:lpwstr>2052-0.0.0.0</vt:lpwstr>
  </property>
</Properties>
</file>